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c917e2c4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c917e2c4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c917e2c4f1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c917e2c4f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c917e2c4f1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c917e2c4f1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c917e2c4f1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c917e2c4f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c93a9aa6c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c93a9aa6c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c917e2c4f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c917e2c4f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c917e2c4f1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c917e2c4f1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c917e2c4f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c917e2c4f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c917e2c4f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c917e2c4f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c917e2c4f1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c917e2c4f1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Viktig å presisere at årsmøtepapirene skal sendes ut 2 uker før årsmøtet. Derfor greit å sende innstillingen litt før den tid.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c917e2c4f1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c917e2c4f1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c917e2c4f1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c917e2c4f1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c917e2c4f1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c917e2c4f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c917e2c4f1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c917e2c4f1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c917e2c4f1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c917e2c4f1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c917e2c4f1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c917e2c4f1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c917e2c4f1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c917e2c4f1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fb3603a4e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fb3603a4e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b3603a4e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b3603a4e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fb3603a4e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fb3603a4e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fb3603a4e7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fb3603a4e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fb3603a4e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fb3603a4e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fb3603a4e7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fb3603a4e7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fb3603a4e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fb3603a4e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fb3603a4e7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fb3603a4e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fb3603a4e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fb3603a4e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fb3603a4e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fb3603a4e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fb3603a4e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fb3603a4e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c917e2c4f1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c917e2c4f1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c917e2c4f1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1c917e2c4f1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image" Target="../media/image20.png"/><Relationship Id="rId5" Type="http://schemas.openxmlformats.org/officeDocument/2006/relationships/image" Target="../media/image17.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3.jpg"/><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t/>
            </a:r>
            <a:endParaRPr/>
          </a:p>
          <a:p>
            <a:pPr indent="0" lvl="0" marL="0" rtl="0" algn="l">
              <a:spcBef>
                <a:spcPts val="0"/>
              </a:spcBef>
              <a:spcAft>
                <a:spcPts val="0"/>
              </a:spcAft>
              <a:buNone/>
            </a:pPr>
            <a:r>
              <a:rPr lang="no"/>
              <a:t>Velkommen til valgkomitekurs</a:t>
            </a:r>
            <a:endParaRPr/>
          </a:p>
          <a:p>
            <a:pPr indent="0" lvl="0" marL="0" rtl="0" algn="l">
              <a:spcBef>
                <a:spcPts val="0"/>
              </a:spcBef>
              <a:spcAft>
                <a:spcPts val="0"/>
              </a:spcAft>
              <a:buNone/>
            </a:pPr>
            <a:r>
              <a:t/>
            </a:r>
            <a:endParaRPr/>
          </a:p>
        </p:txBody>
      </p:sp>
      <p:sp>
        <p:nvSpPr>
          <p:cNvPr id="55" name="Google Shape;55;p13"/>
          <p:cNvSpPr txBox="1"/>
          <p:nvPr>
            <p:ph idx="1" type="subTitle"/>
          </p:nvPr>
        </p:nvSpPr>
        <p:spPr>
          <a:xfrm>
            <a:off x="311700" y="2834125"/>
            <a:ext cx="8520600" cy="9852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o" sz="5200">
                <a:solidFill>
                  <a:schemeClr val="dk1"/>
                </a:solidFill>
              </a:rPr>
              <a:t>03</a:t>
            </a:r>
            <a:r>
              <a:rPr lang="no" sz="5200">
                <a:solidFill>
                  <a:schemeClr val="dk1"/>
                </a:solidFill>
              </a:rPr>
              <a:t>. september 2024</a:t>
            </a:r>
            <a:endParaRPr/>
          </a:p>
        </p:txBody>
      </p:sp>
      <p:pic>
        <p:nvPicPr>
          <p:cNvPr id="56" name="Google Shape;56;p13"/>
          <p:cNvPicPr preferRelativeResize="0"/>
          <p:nvPr/>
        </p:nvPicPr>
        <p:blipFill>
          <a:blip r:embed="rId3">
            <a:alphaModFix/>
          </a:blip>
          <a:stretch>
            <a:fillRect/>
          </a:stretch>
        </p:blipFill>
        <p:spPr>
          <a:xfrm>
            <a:off x="199675" y="209750"/>
            <a:ext cx="2347100" cy="7076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Presentasjon av kursholdere og deltakere</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solidFill>
                  <a:schemeClr val="dk1"/>
                </a:solidFill>
              </a:rPr>
              <a:t>Annette Drangsholt - leder sentralstyret</a:t>
            </a:r>
            <a:endParaRPr>
              <a:solidFill>
                <a:schemeClr val="dk1"/>
              </a:solidFill>
            </a:endParaRPr>
          </a:p>
          <a:p>
            <a:pPr indent="0" lvl="0" marL="0" rtl="0" algn="l">
              <a:spcBef>
                <a:spcPts val="1200"/>
              </a:spcBef>
              <a:spcAft>
                <a:spcPts val="0"/>
              </a:spcAft>
              <a:buNone/>
            </a:pPr>
            <a:r>
              <a:rPr lang="no">
                <a:solidFill>
                  <a:schemeClr val="dk1"/>
                </a:solidFill>
              </a:rPr>
              <a:t>Monica Samland Lund - styremedlem sentralstyret </a:t>
            </a:r>
            <a:endParaRPr>
              <a:solidFill>
                <a:schemeClr val="dk1"/>
              </a:solidFill>
            </a:endParaRPr>
          </a:p>
          <a:p>
            <a:pPr indent="0" lvl="0" marL="0" rtl="0" algn="l">
              <a:spcBef>
                <a:spcPts val="1200"/>
              </a:spcBef>
              <a:spcAft>
                <a:spcPts val="1200"/>
              </a:spcAft>
              <a:buNone/>
            </a:pPr>
            <a:r>
              <a:rPr lang="no">
                <a:solidFill>
                  <a:schemeClr val="dk1"/>
                </a:solidFill>
              </a:rPr>
              <a:t>Emma Bodman - organisasjonsrådgiver </a:t>
            </a:r>
            <a:r>
              <a:rPr lang="no">
                <a:solidFill>
                  <a:schemeClr val="dk1"/>
                </a:solidFill>
              </a:rPr>
              <a:t>sekretariatet</a:t>
            </a:r>
            <a:r>
              <a:rPr lang="no">
                <a:solidFill>
                  <a:schemeClr val="dk1"/>
                </a:solidFill>
              </a:rPr>
              <a:t>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979725"/>
            <a:ext cx="8520600" cy="602100"/>
          </a:xfrm>
          <a:prstGeom prst="rect">
            <a:avLst/>
          </a:prstGeom>
        </p:spPr>
        <p:txBody>
          <a:bodyPr anchorCtr="0" anchor="t" bIns="91425" lIns="91425" spcFirstLastPara="1" rIns="91425" wrap="square" tIns="91425">
            <a:normAutofit/>
          </a:bodyPr>
          <a:lstStyle/>
          <a:p>
            <a:pPr indent="0" lvl="0" marL="31546" rtl="0" algn="ctr">
              <a:spcBef>
                <a:spcPts val="1442"/>
              </a:spcBef>
              <a:spcAft>
                <a:spcPts val="0"/>
              </a:spcAft>
              <a:buClr>
                <a:schemeClr val="dk1"/>
              </a:buClr>
              <a:buSzPts val="1100"/>
              <a:buFont typeface="Arial"/>
              <a:buNone/>
            </a:pPr>
            <a:r>
              <a:rPr b="1" lang="no" sz="2400"/>
              <a:t>§ 2. Visjon </a:t>
            </a:r>
            <a:endParaRPr sz="2400"/>
          </a:p>
        </p:txBody>
      </p:sp>
      <p:sp>
        <p:nvSpPr>
          <p:cNvPr id="68" name="Google Shape;68;p15"/>
          <p:cNvSpPr txBox="1"/>
          <p:nvPr>
            <p:ph idx="1" type="body"/>
          </p:nvPr>
        </p:nvSpPr>
        <p:spPr>
          <a:xfrm>
            <a:off x="216450" y="1351325"/>
            <a:ext cx="8520600" cy="1754700"/>
          </a:xfrm>
          <a:prstGeom prst="rect">
            <a:avLst/>
          </a:prstGeom>
        </p:spPr>
        <p:txBody>
          <a:bodyPr anchorCtr="0" anchor="t" bIns="91425" lIns="91425" spcFirstLastPara="1" rIns="91425" wrap="square" tIns="91425">
            <a:normAutofit/>
          </a:bodyPr>
          <a:lstStyle/>
          <a:p>
            <a:pPr indent="0" lvl="0" marL="31546" rtl="0" algn="l">
              <a:lnSpc>
                <a:spcPct val="100000"/>
              </a:lnSpc>
              <a:spcBef>
                <a:spcPts val="1442"/>
              </a:spcBef>
              <a:spcAft>
                <a:spcPts val="0"/>
              </a:spcAft>
              <a:buClr>
                <a:schemeClr val="dk1"/>
              </a:buClr>
              <a:buSzPts val="1100"/>
              <a:buFont typeface="Arial"/>
              <a:buNone/>
            </a:pPr>
            <a:r>
              <a:t/>
            </a:r>
            <a:endParaRPr b="1">
              <a:solidFill>
                <a:schemeClr val="dk1"/>
              </a:solidFill>
            </a:endParaRPr>
          </a:p>
          <a:p>
            <a:pPr indent="0" lvl="0" marL="26060" rtl="0" algn="l">
              <a:lnSpc>
                <a:spcPct val="100000"/>
              </a:lnSpc>
              <a:spcBef>
                <a:spcPts val="10"/>
              </a:spcBef>
              <a:spcAft>
                <a:spcPts val="0"/>
              </a:spcAft>
              <a:buNone/>
            </a:pPr>
            <a:r>
              <a:t/>
            </a:r>
            <a:endParaRPr sz="2400">
              <a:solidFill>
                <a:schemeClr val="dk1"/>
              </a:solidFill>
            </a:endParaRPr>
          </a:p>
          <a:p>
            <a:pPr indent="0" lvl="0" marL="26060" rtl="0" algn="l">
              <a:lnSpc>
                <a:spcPct val="100000"/>
              </a:lnSpc>
              <a:spcBef>
                <a:spcPts val="10"/>
              </a:spcBef>
              <a:spcAft>
                <a:spcPts val="0"/>
              </a:spcAft>
              <a:buClr>
                <a:schemeClr val="dk1"/>
              </a:buClr>
              <a:buSzPts val="1100"/>
              <a:buFont typeface="Arial"/>
              <a:buNone/>
            </a:pPr>
            <a:r>
              <a:rPr lang="no" sz="2400">
                <a:solidFill>
                  <a:schemeClr val="dk1"/>
                </a:solidFill>
              </a:rPr>
              <a:t>AiNs visjon er varig god livskvalitet i et mangfoldig samfunn. </a:t>
            </a:r>
            <a:endParaRPr sz="2400">
              <a:solidFill>
                <a:schemeClr val="dk1"/>
              </a:solidFill>
            </a:endParaRPr>
          </a:p>
          <a:p>
            <a:pPr indent="0" lvl="0" marL="0" rtl="0" algn="l">
              <a:spcBef>
                <a:spcPts val="0"/>
              </a:spcBef>
              <a:spcAft>
                <a:spcPts val="1200"/>
              </a:spcAft>
              <a:buNone/>
            </a:pPr>
            <a:r>
              <a:t/>
            </a:r>
            <a:endParaRPr/>
          </a:p>
        </p:txBody>
      </p:sp>
      <p:pic>
        <p:nvPicPr>
          <p:cNvPr id="69" name="Google Shape;69;p15"/>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190850"/>
            <a:ext cx="8520600" cy="571500"/>
          </a:xfrm>
          <a:prstGeom prst="rect">
            <a:avLst/>
          </a:prstGeom>
        </p:spPr>
        <p:txBody>
          <a:bodyPr anchorCtr="0" anchor="t" bIns="91425" lIns="91425" spcFirstLastPara="1" rIns="91425" wrap="square" tIns="91425">
            <a:noAutofit/>
          </a:bodyPr>
          <a:lstStyle/>
          <a:p>
            <a:pPr indent="0" lvl="0" marL="31546" rtl="0" algn="ctr">
              <a:spcBef>
                <a:spcPts val="1636"/>
              </a:spcBef>
              <a:spcAft>
                <a:spcPts val="0"/>
              </a:spcAft>
              <a:buClr>
                <a:schemeClr val="dk1"/>
              </a:buClr>
              <a:buSzPts val="1100"/>
              <a:buFont typeface="Arial"/>
              <a:buNone/>
            </a:pPr>
            <a:r>
              <a:rPr b="1" lang="no" sz="2400"/>
              <a:t>§ 3. Formål </a:t>
            </a:r>
            <a:endParaRPr sz="2400"/>
          </a:p>
        </p:txBody>
      </p:sp>
      <p:sp>
        <p:nvSpPr>
          <p:cNvPr id="75" name="Google Shape;75;p16"/>
          <p:cNvSpPr txBox="1"/>
          <p:nvPr>
            <p:ph idx="1" type="body"/>
          </p:nvPr>
        </p:nvSpPr>
        <p:spPr>
          <a:xfrm>
            <a:off x="311700" y="906300"/>
            <a:ext cx="4663800" cy="4186200"/>
          </a:xfrm>
          <a:prstGeom prst="rect">
            <a:avLst/>
          </a:prstGeom>
        </p:spPr>
        <p:txBody>
          <a:bodyPr anchorCtr="0" anchor="t" bIns="91425" lIns="91425" spcFirstLastPara="1" rIns="91425" wrap="square" tIns="91425">
            <a:noAutofit/>
          </a:bodyPr>
          <a:lstStyle/>
          <a:p>
            <a:pPr indent="-5486" lvl="0" marL="31546" marR="219608" rtl="0" algn="l">
              <a:lnSpc>
                <a:spcPct val="97877"/>
              </a:lnSpc>
              <a:spcBef>
                <a:spcPts val="4"/>
              </a:spcBef>
              <a:spcAft>
                <a:spcPts val="0"/>
              </a:spcAft>
              <a:buClr>
                <a:schemeClr val="dk1"/>
              </a:buClr>
              <a:buSzPts val="1100"/>
              <a:buFont typeface="Arial"/>
              <a:buNone/>
            </a:pPr>
            <a:r>
              <a:rPr lang="no" sz="1800">
                <a:solidFill>
                  <a:schemeClr val="dk1"/>
                </a:solidFill>
              </a:rPr>
              <a:t>A</a:t>
            </a:r>
            <a:r>
              <a:rPr lang="no" sz="1800">
                <a:solidFill>
                  <a:schemeClr val="dk1"/>
                </a:solidFill>
              </a:rPr>
              <a:t>iN er en </a:t>
            </a:r>
            <a:r>
              <a:rPr b="1" lang="no" sz="1800">
                <a:solidFill>
                  <a:schemeClr val="dk1"/>
                </a:solidFill>
              </a:rPr>
              <a:t>sammenslutning av personer med autismespekterdiagnose (ASD), foreldre,  foresatte, pårørende, fagfolk og andre interesserte. </a:t>
            </a:r>
            <a:endParaRPr b="1" sz="1800">
              <a:solidFill>
                <a:schemeClr val="dk1"/>
              </a:solidFill>
            </a:endParaRPr>
          </a:p>
          <a:p>
            <a:pPr indent="0" lvl="0" marL="26060" rtl="0" algn="l">
              <a:lnSpc>
                <a:spcPct val="100000"/>
              </a:lnSpc>
              <a:spcBef>
                <a:spcPts val="1439"/>
              </a:spcBef>
              <a:spcAft>
                <a:spcPts val="0"/>
              </a:spcAft>
              <a:buClr>
                <a:schemeClr val="dk1"/>
              </a:buClr>
              <a:buSzPts val="1100"/>
              <a:buFont typeface="Arial"/>
              <a:buNone/>
            </a:pPr>
            <a:r>
              <a:rPr lang="no" sz="1800">
                <a:solidFill>
                  <a:schemeClr val="dk1"/>
                </a:solidFill>
              </a:rPr>
              <a:t>AiNs formål er å drive:  </a:t>
            </a:r>
            <a:endParaRPr sz="1800">
              <a:solidFill>
                <a:schemeClr val="dk1"/>
              </a:solidFill>
            </a:endParaRPr>
          </a:p>
          <a:p>
            <a:pPr indent="-342900" lvl="0" marL="457200" marR="119124" rtl="0" algn="l">
              <a:lnSpc>
                <a:spcPct val="97460"/>
              </a:lnSpc>
              <a:spcBef>
                <a:spcPts val="76"/>
              </a:spcBef>
              <a:spcAft>
                <a:spcPts val="0"/>
              </a:spcAft>
              <a:buClr>
                <a:schemeClr val="dk1"/>
              </a:buClr>
              <a:buSzPts val="1800"/>
              <a:buChar char="●"/>
            </a:pPr>
            <a:r>
              <a:rPr b="1" lang="no" sz="1800">
                <a:solidFill>
                  <a:schemeClr val="dk1"/>
                </a:solidFill>
              </a:rPr>
              <a:t>Medlemsrettet arbeid</a:t>
            </a:r>
            <a:r>
              <a:rPr lang="no" sz="1800">
                <a:solidFill>
                  <a:schemeClr val="dk1"/>
                </a:solidFill>
              </a:rPr>
              <a:t> for å bidra til å skape treffpunkt, nettverk og aktivitet  for personer med ASD og deres familier. </a:t>
            </a:r>
            <a:endParaRPr sz="1800">
              <a:solidFill>
                <a:schemeClr val="dk1"/>
              </a:solidFill>
            </a:endParaRPr>
          </a:p>
          <a:p>
            <a:pPr indent="-342900" lvl="0" marL="457200" marR="119124" rtl="0" algn="l">
              <a:lnSpc>
                <a:spcPct val="97460"/>
              </a:lnSpc>
              <a:spcBef>
                <a:spcPts val="1000"/>
              </a:spcBef>
              <a:spcAft>
                <a:spcPts val="0"/>
              </a:spcAft>
              <a:buClr>
                <a:schemeClr val="dk1"/>
              </a:buClr>
              <a:buSzPts val="1800"/>
              <a:buChar char="●"/>
            </a:pPr>
            <a:r>
              <a:rPr b="1" lang="no" sz="1800">
                <a:solidFill>
                  <a:schemeClr val="dk1"/>
                </a:solidFill>
              </a:rPr>
              <a:t>Likepersonsarbeid</a:t>
            </a:r>
            <a:r>
              <a:rPr lang="no" sz="1800">
                <a:solidFill>
                  <a:schemeClr val="dk1"/>
                </a:solidFill>
              </a:rPr>
              <a:t> for å bidra til hverdagsmestring og forebygging av  psykiske tilleggsvansker </a:t>
            </a:r>
            <a:endParaRPr sz="1800">
              <a:solidFill>
                <a:schemeClr val="dk1"/>
              </a:solidFill>
            </a:endParaRPr>
          </a:p>
          <a:p>
            <a:pPr indent="0" lvl="0" marL="26060" rtl="0" algn="l">
              <a:lnSpc>
                <a:spcPct val="100000"/>
              </a:lnSpc>
              <a:spcBef>
                <a:spcPts val="1442"/>
              </a:spcBef>
              <a:spcAft>
                <a:spcPts val="0"/>
              </a:spcAft>
              <a:buClr>
                <a:schemeClr val="dk1"/>
              </a:buClr>
              <a:buSzPts val="1100"/>
              <a:buFont typeface="Arial"/>
              <a:buNone/>
            </a:pPr>
            <a:r>
              <a:t/>
            </a:r>
            <a:endParaRPr b="1">
              <a:solidFill>
                <a:schemeClr val="dk1"/>
              </a:solidFill>
            </a:endParaRPr>
          </a:p>
        </p:txBody>
      </p:sp>
      <p:sp>
        <p:nvSpPr>
          <p:cNvPr id="76" name="Google Shape;76;p16"/>
          <p:cNvSpPr txBox="1"/>
          <p:nvPr>
            <p:ph idx="2" type="body"/>
          </p:nvPr>
        </p:nvSpPr>
        <p:spPr>
          <a:xfrm>
            <a:off x="4832400" y="906300"/>
            <a:ext cx="3999900" cy="4011300"/>
          </a:xfrm>
          <a:prstGeom prst="rect">
            <a:avLst/>
          </a:prstGeom>
        </p:spPr>
        <p:txBody>
          <a:bodyPr anchorCtr="0" anchor="t" bIns="91425" lIns="91425" spcFirstLastPara="1" rIns="91425" wrap="square" tIns="91425">
            <a:noAutofit/>
          </a:bodyPr>
          <a:lstStyle/>
          <a:p>
            <a:pPr indent="-342900" lvl="0" marL="457200" marR="121259" rtl="0" algn="l">
              <a:lnSpc>
                <a:spcPct val="97461"/>
              </a:lnSpc>
              <a:spcBef>
                <a:spcPts val="106"/>
              </a:spcBef>
              <a:spcAft>
                <a:spcPts val="0"/>
              </a:spcAft>
              <a:buClr>
                <a:schemeClr val="dk1"/>
              </a:buClr>
              <a:buSzPts val="1800"/>
              <a:buChar char="●"/>
            </a:pPr>
            <a:r>
              <a:rPr b="1" lang="no" sz="1800">
                <a:solidFill>
                  <a:schemeClr val="dk1"/>
                </a:solidFill>
              </a:rPr>
              <a:t>Opplysningsarbeid,</a:t>
            </a:r>
            <a:r>
              <a:rPr lang="no" sz="1800">
                <a:solidFill>
                  <a:schemeClr val="dk1"/>
                </a:solidFill>
              </a:rPr>
              <a:t> for å øke samfunnets kunnskap, forståelse og aksept for  personer med ASD. </a:t>
            </a:r>
            <a:endParaRPr sz="1800">
              <a:solidFill>
                <a:schemeClr val="dk1"/>
              </a:solidFill>
            </a:endParaRPr>
          </a:p>
          <a:p>
            <a:pPr indent="-342900" lvl="0" marL="457200" marR="121259" rtl="0" algn="l">
              <a:lnSpc>
                <a:spcPct val="97461"/>
              </a:lnSpc>
              <a:spcBef>
                <a:spcPts val="1000"/>
              </a:spcBef>
              <a:spcAft>
                <a:spcPts val="0"/>
              </a:spcAft>
              <a:buClr>
                <a:schemeClr val="dk1"/>
              </a:buClr>
              <a:buSzPts val="1800"/>
              <a:buChar char="●"/>
            </a:pPr>
            <a:r>
              <a:rPr b="1" lang="no" sz="1800">
                <a:solidFill>
                  <a:schemeClr val="dk1"/>
                </a:solidFill>
              </a:rPr>
              <a:t>Interessepolitisk arbeid</a:t>
            </a:r>
            <a:r>
              <a:rPr lang="no" sz="1800">
                <a:solidFill>
                  <a:schemeClr val="dk1"/>
                </a:solidFill>
              </a:rPr>
              <a:t> for å oppnå likeverdig deltakelse i samfunnet for  personer med ASD og deres familier.  </a:t>
            </a:r>
            <a:endParaRPr sz="1800">
              <a:solidFill>
                <a:schemeClr val="dk1"/>
              </a:solidFill>
            </a:endParaRPr>
          </a:p>
          <a:p>
            <a:pPr indent="-342900" lvl="0" marL="457200" marR="121259" rtl="0" algn="l">
              <a:lnSpc>
                <a:spcPct val="97461"/>
              </a:lnSpc>
              <a:spcBef>
                <a:spcPts val="1000"/>
              </a:spcBef>
              <a:spcAft>
                <a:spcPts val="0"/>
              </a:spcAft>
              <a:buClr>
                <a:schemeClr val="dk1"/>
              </a:buClr>
              <a:buSzPts val="1800"/>
              <a:buChar char="●"/>
            </a:pPr>
            <a:r>
              <a:rPr b="1" lang="no" sz="1800">
                <a:solidFill>
                  <a:schemeClr val="dk1"/>
                </a:solidFill>
              </a:rPr>
              <a:t> Oppmuntre og stimulere til forskning</a:t>
            </a:r>
            <a:r>
              <a:rPr lang="no" sz="1800">
                <a:solidFill>
                  <a:schemeClr val="dk1"/>
                </a:solidFill>
              </a:rPr>
              <a:t> for å bidra til utvikling av kunnskap om  og forståelse av ASD. </a:t>
            </a:r>
            <a:endParaRPr sz="1800">
              <a:solidFill>
                <a:schemeClr val="dk1"/>
              </a:solidFill>
            </a:endParaRPr>
          </a:p>
          <a:p>
            <a:pPr indent="0" lvl="0" marL="26060" rtl="0" algn="l">
              <a:lnSpc>
                <a:spcPct val="100000"/>
              </a:lnSpc>
              <a:spcBef>
                <a:spcPts val="1442"/>
              </a:spcBef>
              <a:spcAft>
                <a:spcPts val="0"/>
              </a:spcAft>
              <a:buClr>
                <a:schemeClr val="dk1"/>
              </a:buClr>
              <a:buSzPts val="1100"/>
              <a:buFont typeface="Arial"/>
              <a:buNone/>
            </a:pPr>
            <a:r>
              <a:t/>
            </a:r>
            <a:endParaRPr b="1" sz="1800">
              <a:solidFill>
                <a:schemeClr val="dk1"/>
              </a:solidFill>
            </a:endParaRPr>
          </a:p>
          <a:p>
            <a:pPr indent="0" lvl="0" marL="0" rtl="0" algn="l">
              <a:spcBef>
                <a:spcPts val="1000"/>
              </a:spcBef>
              <a:spcAft>
                <a:spcPts val="1200"/>
              </a:spcAft>
              <a:buNone/>
            </a:pPr>
            <a:r>
              <a:t/>
            </a:r>
            <a:endParaRPr sz="1800"/>
          </a:p>
        </p:txBody>
      </p:sp>
      <p:pic>
        <p:nvPicPr>
          <p:cNvPr id="77" name="Google Shape;77;p16"/>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31546" rtl="0" algn="ctr">
              <a:spcBef>
                <a:spcPts val="1444"/>
              </a:spcBef>
              <a:spcAft>
                <a:spcPts val="0"/>
              </a:spcAft>
              <a:buClr>
                <a:schemeClr val="dk1"/>
              </a:buClr>
              <a:buSzPts val="1100"/>
              <a:buFont typeface="Arial"/>
              <a:buNone/>
            </a:pPr>
            <a:r>
              <a:rPr b="1" lang="no" sz="1800"/>
              <a:t>§ 4 Verdigrunnlag </a:t>
            </a:r>
            <a:endParaRPr/>
          </a:p>
        </p:txBody>
      </p:sp>
      <p:sp>
        <p:nvSpPr>
          <p:cNvPr id="83" name="Google Shape;83;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31546" rtl="0" algn="l">
              <a:lnSpc>
                <a:spcPct val="100000"/>
              </a:lnSpc>
              <a:spcBef>
                <a:spcPts val="1444"/>
              </a:spcBef>
              <a:spcAft>
                <a:spcPts val="0"/>
              </a:spcAft>
              <a:buClr>
                <a:schemeClr val="dk1"/>
              </a:buClr>
              <a:buSzPts val="1100"/>
              <a:buFont typeface="Arial"/>
              <a:buNone/>
            </a:pPr>
            <a:r>
              <a:t/>
            </a:r>
            <a:endParaRPr b="1">
              <a:solidFill>
                <a:schemeClr val="dk1"/>
              </a:solidFill>
            </a:endParaRPr>
          </a:p>
          <a:p>
            <a:pPr indent="6248" lvl="0" marL="28346" marR="0" rtl="0" algn="l">
              <a:lnSpc>
                <a:spcPct val="97599"/>
              </a:lnSpc>
              <a:spcBef>
                <a:spcPts val="10"/>
              </a:spcBef>
              <a:spcAft>
                <a:spcPts val="0"/>
              </a:spcAft>
              <a:buClr>
                <a:schemeClr val="dk1"/>
              </a:buClr>
              <a:buSzPts val="1100"/>
              <a:buFont typeface="Arial"/>
              <a:buNone/>
            </a:pPr>
            <a:r>
              <a:rPr lang="no">
                <a:solidFill>
                  <a:schemeClr val="dk1"/>
                </a:solidFill>
              </a:rPr>
              <a:t>Personer med ASD skal ha et godt liv basert på den enkeltes interesser og behov. </a:t>
            </a:r>
            <a:br>
              <a:rPr lang="no">
                <a:solidFill>
                  <a:schemeClr val="dk1"/>
                </a:solidFill>
              </a:rPr>
            </a:br>
            <a:br>
              <a:rPr lang="no">
                <a:solidFill>
                  <a:schemeClr val="dk1"/>
                </a:solidFill>
              </a:rPr>
            </a:br>
            <a:r>
              <a:rPr lang="no">
                <a:solidFill>
                  <a:schemeClr val="dk1"/>
                </a:solidFill>
              </a:rPr>
              <a:t>Dette  innebærer likeverd og engasjement i samfunnet i alle livsarenaer og livsfaser, og at  samfunnet oppfyller sine forpliktelser med fokus på helhetlige, langsiktige og individuelt  tilrettelagte tilbud. </a:t>
            </a:r>
            <a:endParaRPr>
              <a:solidFill>
                <a:schemeClr val="dk1"/>
              </a:solidFill>
            </a:endParaRPr>
          </a:p>
          <a:p>
            <a:pPr indent="0" lvl="0" marL="26060" rtl="0" algn="l">
              <a:lnSpc>
                <a:spcPct val="100000"/>
              </a:lnSpc>
              <a:spcBef>
                <a:spcPts val="1442"/>
              </a:spcBef>
              <a:spcAft>
                <a:spcPts val="0"/>
              </a:spcAft>
              <a:buClr>
                <a:schemeClr val="dk1"/>
              </a:buClr>
              <a:buSzPts val="1100"/>
              <a:buFont typeface="Arial"/>
              <a:buNone/>
            </a:pPr>
            <a:r>
              <a:rPr lang="no">
                <a:solidFill>
                  <a:schemeClr val="dk1"/>
                </a:solidFill>
              </a:rPr>
              <a:t>AiN er nøytral med hensyn til partipolitikk, religion, kjønn og etnisk tilhørighet. </a:t>
            </a:r>
            <a:endParaRPr>
              <a:solidFill>
                <a:schemeClr val="dk1"/>
              </a:solidFill>
            </a:endParaRPr>
          </a:p>
        </p:txBody>
      </p:sp>
      <p:pic>
        <p:nvPicPr>
          <p:cNvPr id="84" name="Google Shape;84;p17"/>
          <p:cNvPicPr preferRelativeResize="0"/>
          <p:nvPr/>
        </p:nvPicPr>
        <p:blipFill>
          <a:blip r:embed="rId3">
            <a:alphaModFix/>
          </a:blip>
          <a:stretch>
            <a:fillRect/>
          </a:stretch>
        </p:blipFill>
        <p:spPr>
          <a:xfrm>
            <a:off x="0" y="2"/>
            <a:ext cx="2612925" cy="906300"/>
          </a:xfrm>
          <a:prstGeom prst="rect">
            <a:avLst/>
          </a:prstGeom>
          <a:noFill/>
          <a:ln>
            <a:noFill/>
          </a:ln>
        </p:spPr>
      </p:pic>
      <p:sp>
        <p:nvSpPr>
          <p:cNvPr id="85" name="Google Shape;85;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no">
                <a:solidFill>
                  <a:schemeClr val="dk1"/>
                </a:solidFill>
              </a:rPr>
              <a:t>§ 4 Verdigrunnlag </a:t>
            </a:r>
            <a:br>
              <a:rPr lang="no">
                <a:solidFill>
                  <a:schemeClr val="dk1"/>
                </a:solidFill>
              </a:rPr>
            </a:br>
            <a:r>
              <a:rPr lang="no">
                <a:solidFill>
                  <a:schemeClr val="dk1"/>
                </a:solidFill>
              </a:rPr>
              <a:t>AiN baserer sitt verdigrunnlag og sin aktivitet på FNs menneskerettighetserklæring og FN-konvensjonen for personer med nedsatt funksjonsevne (CRPD). </a:t>
            </a:r>
            <a:endParaRPr>
              <a:solidFill>
                <a:schemeClr val="dk1"/>
              </a:solidFill>
            </a:endParaRPr>
          </a:p>
          <a:p>
            <a:pPr indent="0" lvl="0" marL="0" rtl="0" algn="l">
              <a:spcBef>
                <a:spcPts val="1200"/>
              </a:spcBef>
              <a:spcAft>
                <a:spcPts val="0"/>
              </a:spcAft>
              <a:buNone/>
            </a:pPr>
            <a:r>
              <a:rPr lang="no">
                <a:solidFill>
                  <a:schemeClr val="dk1"/>
                </a:solidFill>
              </a:rPr>
              <a:t>Personer med ASD skal ha et godt liv basert på den enkeltes interesser og behov. </a:t>
            </a:r>
            <a:endParaRPr>
              <a:solidFill>
                <a:schemeClr val="dk1"/>
              </a:solidFill>
            </a:endParaRPr>
          </a:p>
          <a:p>
            <a:pPr indent="0" lvl="0" marL="0" rtl="0" algn="l">
              <a:spcBef>
                <a:spcPts val="1200"/>
              </a:spcBef>
              <a:spcAft>
                <a:spcPts val="0"/>
              </a:spcAft>
              <a:buNone/>
            </a:pPr>
            <a:r>
              <a:rPr lang="no">
                <a:solidFill>
                  <a:schemeClr val="dk1"/>
                </a:solidFill>
              </a:rPr>
              <a:t>Dette innebærer likeverd og engasjement i samfunnet i alle livsarenaer og livsfaser, og at samfunnet oppfyller sine forpliktelser med fokus på helhetlige, langsiktige og individuelt tilrettelagte tilbud. </a:t>
            </a:r>
            <a:endParaRPr>
              <a:solidFill>
                <a:schemeClr val="dk1"/>
              </a:solidFill>
            </a:endParaRPr>
          </a:p>
          <a:p>
            <a:pPr indent="0" lvl="0" marL="0" rtl="0" algn="l">
              <a:spcBef>
                <a:spcPts val="1200"/>
              </a:spcBef>
              <a:spcAft>
                <a:spcPts val="1200"/>
              </a:spcAft>
              <a:buNone/>
            </a:pPr>
            <a:r>
              <a:rPr lang="no">
                <a:solidFill>
                  <a:schemeClr val="dk1"/>
                </a:solidFill>
              </a:rPr>
              <a:t>AiN er nøytral med hensyn til partipolitikk, religion, kjønn og etnisk tilhørighet</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79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no" sz="2120"/>
              <a:t>ETISKE RETNINGSLINJER FOR AUTISMEFORENINGEN I NORGE (AIN) </a:t>
            </a:r>
            <a:endParaRPr sz="2120"/>
          </a:p>
        </p:txBody>
      </p:sp>
      <p:sp>
        <p:nvSpPr>
          <p:cNvPr id="91" name="Google Shape;91;p18"/>
          <p:cNvSpPr txBox="1"/>
          <p:nvPr>
            <p:ph idx="1" type="body"/>
          </p:nvPr>
        </p:nvSpPr>
        <p:spPr>
          <a:xfrm>
            <a:off x="311700" y="1152475"/>
            <a:ext cx="4558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sz="1700">
                <a:solidFill>
                  <a:schemeClr val="dk1"/>
                </a:solidFill>
              </a:rPr>
              <a:t>Retningslinjene er et uttrykk for AiN sitt grunnleggende syn på ansvarlig og etisk atferd. De er ikke uttømmende, og dekker ikke alle etiske problemstillinger som kan oppstå. Det kreves god dømmekraft for å avgjøre om en bestemt handling eller beslutning er etisk forsvarlig. I tvilstilfeller skal sentralstyret eller sekretariatet kontaktes for veiledning.</a:t>
            </a:r>
            <a:endParaRPr sz="1700">
              <a:solidFill>
                <a:schemeClr val="dk1"/>
              </a:solidFill>
            </a:endParaRPr>
          </a:p>
        </p:txBody>
      </p:sp>
      <p:sp>
        <p:nvSpPr>
          <p:cNvPr id="92" name="Google Shape;92;p18"/>
          <p:cNvSpPr txBox="1"/>
          <p:nvPr>
            <p:ph idx="2" type="body"/>
          </p:nvPr>
        </p:nvSpPr>
        <p:spPr>
          <a:xfrm>
            <a:off x="5463025" y="1152475"/>
            <a:ext cx="2783100" cy="38571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dk1"/>
              </a:buClr>
              <a:buSzPts val="1400"/>
              <a:buAutoNum type="arabicPeriod"/>
            </a:pPr>
            <a:r>
              <a:rPr lang="no">
                <a:solidFill>
                  <a:schemeClr val="dk1"/>
                </a:solidFill>
              </a:rPr>
              <a:t>Generelt</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Omfang og ansvar</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Varsling</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Likeverd og diskriminering</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Rusmidler</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Konfidensialitet</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Økonomi</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Informasjon</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Habilitet</a:t>
            </a:r>
            <a:endParaRPr>
              <a:solidFill>
                <a:schemeClr val="dk1"/>
              </a:solidFill>
            </a:endParaRPr>
          </a:p>
          <a:p>
            <a:pPr indent="-317500" lvl="0" marL="457200" rtl="0" algn="l">
              <a:lnSpc>
                <a:spcPct val="100000"/>
              </a:lnSpc>
              <a:spcBef>
                <a:spcPts val="800"/>
              </a:spcBef>
              <a:spcAft>
                <a:spcPts val="0"/>
              </a:spcAft>
              <a:buClr>
                <a:schemeClr val="dk1"/>
              </a:buClr>
              <a:buSzPts val="1400"/>
              <a:buAutoNum type="arabicPeriod"/>
            </a:pPr>
            <a:r>
              <a:rPr lang="no">
                <a:solidFill>
                  <a:schemeClr val="dk1"/>
                </a:solidFill>
              </a:rPr>
              <a:t>Gaver</a:t>
            </a:r>
            <a:endParaRPr>
              <a:solidFill>
                <a:schemeClr val="dk1"/>
              </a:solidFill>
            </a:endParaRPr>
          </a:p>
          <a:p>
            <a:pPr indent="-317500" lvl="0" marL="457200" rtl="0" algn="l">
              <a:lnSpc>
                <a:spcPct val="100000"/>
              </a:lnSpc>
              <a:spcBef>
                <a:spcPts val="800"/>
              </a:spcBef>
              <a:spcAft>
                <a:spcPts val="800"/>
              </a:spcAft>
              <a:buClr>
                <a:schemeClr val="dk1"/>
              </a:buClr>
              <a:buSzPts val="1400"/>
              <a:buAutoNum type="arabicPeriod"/>
            </a:pPr>
            <a:r>
              <a:rPr lang="no">
                <a:solidFill>
                  <a:schemeClr val="dk1"/>
                </a:solidFill>
              </a:rPr>
              <a:t>Politiske bidrag</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364850"/>
            <a:ext cx="8520600" cy="606900"/>
          </a:xfrm>
          <a:prstGeom prst="rect">
            <a:avLst/>
          </a:prstGeom>
        </p:spPr>
        <p:txBody>
          <a:bodyPr anchorCtr="0" anchor="t" bIns="91425" lIns="91425" spcFirstLastPara="1" rIns="91425" wrap="square" tIns="91425">
            <a:normAutofit/>
          </a:bodyPr>
          <a:lstStyle/>
          <a:p>
            <a:pPr indent="0" lvl="0" marL="25400" rtl="0" algn="ctr">
              <a:lnSpc>
                <a:spcPct val="115000"/>
              </a:lnSpc>
              <a:spcBef>
                <a:spcPts val="300"/>
              </a:spcBef>
              <a:spcAft>
                <a:spcPts val="0"/>
              </a:spcAft>
              <a:buClr>
                <a:schemeClr val="dk1"/>
              </a:buClr>
              <a:buSzPts val="1100"/>
              <a:buFont typeface="Arial"/>
              <a:buNone/>
            </a:pPr>
            <a:r>
              <a:rPr b="1" lang="no" sz="2400"/>
              <a:t>§ 10 Valgkomiteen </a:t>
            </a:r>
            <a:endParaRPr sz="2400"/>
          </a:p>
        </p:txBody>
      </p:sp>
      <p:sp>
        <p:nvSpPr>
          <p:cNvPr id="98" name="Google Shape;98;p19"/>
          <p:cNvSpPr txBox="1"/>
          <p:nvPr>
            <p:ph idx="1" type="body"/>
          </p:nvPr>
        </p:nvSpPr>
        <p:spPr>
          <a:xfrm>
            <a:off x="311700" y="906300"/>
            <a:ext cx="8520600" cy="3900600"/>
          </a:xfrm>
          <a:prstGeom prst="rect">
            <a:avLst/>
          </a:prstGeom>
        </p:spPr>
        <p:txBody>
          <a:bodyPr anchorCtr="0" anchor="t" bIns="91425" lIns="91425" spcFirstLastPara="1" rIns="91425" wrap="square" tIns="91425">
            <a:normAutofit/>
          </a:bodyPr>
          <a:lstStyle/>
          <a:p>
            <a:pPr indent="0" lvl="0" marL="25400" rtl="0" algn="l">
              <a:spcBef>
                <a:spcPts val="300"/>
              </a:spcBef>
              <a:spcAft>
                <a:spcPts val="0"/>
              </a:spcAft>
              <a:buNone/>
            </a:pPr>
            <a:r>
              <a:t/>
            </a:r>
            <a:endParaRPr b="1" sz="1500">
              <a:solidFill>
                <a:schemeClr val="dk1"/>
              </a:solidFill>
            </a:endParaRPr>
          </a:p>
          <a:p>
            <a:pPr indent="0" lvl="0" marL="25400" rtl="0" algn="l">
              <a:spcBef>
                <a:spcPts val="300"/>
              </a:spcBef>
              <a:spcAft>
                <a:spcPts val="0"/>
              </a:spcAft>
              <a:buNone/>
            </a:pPr>
            <a:r>
              <a:rPr b="1" lang="no" sz="1700">
                <a:solidFill>
                  <a:schemeClr val="dk1"/>
                </a:solidFill>
              </a:rPr>
              <a:t>§ 10 Valgkomiteen </a:t>
            </a:r>
            <a:endParaRPr b="1" sz="1700">
              <a:solidFill>
                <a:schemeClr val="dk1"/>
              </a:solidFill>
            </a:endParaRPr>
          </a:p>
          <a:p>
            <a:pPr indent="0" lvl="0" marL="0" rtl="0" algn="l">
              <a:spcBef>
                <a:spcPts val="0"/>
              </a:spcBef>
              <a:spcAft>
                <a:spcPts val="0"/>
              </a:spcAft>
              <a:buNone/>
            </a:pPr>
            <a:r>
              <a:rPr lang="no" sz="1700">
                <a:solidFill>
                  <a:schemeClr val="dk1"/>
                </a:solidFill>
              </a:rPr>
              <a:t>Valgkomiteen skal bestå av 3 personer. Valgkomiteen skal arbeide i tråd med foreningens gjeldende vedtekter og styrende dokumenter. </a:t>
            </a:r>
            <a:br>
              <a:rPr lang="no" sz="1600">
                <a:solidFill>
                  <a:schemeClr val="dk1"/>
                </a:solidFill>
              </a:rPr>
            </a:br>
            <a:endParaRPr sz="800">
              <a:solidFill>
                <a:schemeClr val="dk1"/>
              </a:solidFill>
            </a:endParaRPr>
          </a:p>
          <a:p>
            <a:pPr indent="0" lvl="0" marL="0" rtl="0" algn="l">
              <a:lnSpc>
                <a:spcPct val="100000"/>
              </a:lnSpc>
              <a:spcBef>
                <a:spcPts val="1200"/>
              </a:spcBef>
              <a:spcAft>
                <a:spcPts val="1000"/>
              </a:spcAft>
              <a:buNone/>
            </a:pPr>
            <a:r>
              <a:t/>
            </a:r>
            <a:endParaRPr>
              <a:solidFill>
                <a:schemeClr val="dk1"/>
              </a:solidFill>
            </a:endParaRPr>
          </a:p>
        </p:txBody>
      </p:sp>
      <p:pic>
        <p:nvPicPr>
          <p:cNvPr id="99" name="Google Shape;99;p19"/>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01025"/>
            <a:ext cx="8520600" cy="696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no" sz="2650"/>
              <a:t>§ 9 Valg </a:t>
            </a:r>
            <a:r>
              <a:rPr lang="no" sz="1400"/>
              <a:t>			</a:t>
            </a:r>
            <a:endParaRPr sz="1400"/>
          </a:p>
          <a:p>
            <a:pPr indent="0" lvl="0" marL="0" rtl="0" algn="l">
              <a:spcBef>
                <a:spcPts val="0"/>
              </a:spcBef>
              <a:spcAft>
                <a:spcPts val="0"/>
              </a:spcAft>
              <a:buClr>
                <a:schemeClr val="dk1"/>
              </a:buClr>
              <a:buSzPct val="39285"/>
              <a:buFont typeface="Arial"/>
              <a:buNone/>
            </a:pPr>
            <a:r>
              <a:t/>
            </a:r>
            <a:endParaRPr/>
          </a:p>
        </p:txBody>
      </p:sp>
      <p:sp>
        <p:nvSpPr>
          <p:cNvPr id="105" name="Google Shape;105;p20"/>
          <p:cNvSpPr txBox="1"/>
          <p:nvPr>
            <p:ph idx="1" type="body"/>
          </p:nvPr>
        </p:nvSpPr>
        <p:spPr>
          <a:xfrm>
            <a:off x="311700" y="1267725"/>
            <a:ext cx="3574800" cy="3571800"/>
          </a:xfrm>
          <a:prstGeom prst="rect">
            <a:avLst/>
          </a:prstGeom>
        </p:spPr>
        <p:txBody>
          <a:bodyPr anchorCtr="0" anchor="t" bIns="91425" lIns="91425" spcFirstLastPara="1" rIns="91425" wrap="square" tIns="91425">
            <a:noAutofit/>
          </a:bodyPr>
          <a:lstStyle/>
          <a:p>
            <a:pPr indent="0" lvl="0" marL="0" rtl="0" algn="l">
              <a:lnSpc>
                <a:spcPct val="100000"/>
              </a:lnSpc>
              <a:spcBef>
                <a:spcPts val="300"/>
              </a:spcBef>
              <a:spcAft>
                <a:spcPts val="0"/>
              </a:spcAft>
              <a:buNone/>
            </a:pPr>
            <a:r>
              <a:rPr b="1" lang="no" sz="1800">
                <a:solidFill>
                  <a:schemeClr val="dk1"/>
                </a:solidFill>
              </a:rPr>
              <a:t>Årsmøtet skal velge:</a:t>
            </a:r>
            <a:endParaRPr b="1"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Leder</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Nestleder</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Økonomiansvarlig</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Minst to styremedlemmer</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Minst to varamedlemmer</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2 tillitsvalgte revisorer, eller 1 statsautorisert revisor</a:t>
            </a:r>
            <a:endParaRPr sz="1800">
              <a:solidFill>
                <a:schemeClr val="dk1"/>
              </a:solidFill>
            </a:endParaRPr>
          </a:p>
          <a:p>
            <a:pPr indent="-342900" lvl="0" marL="457200" rtl="0" algn="l">
              <a:lnSpc>
                <a:spcPct val="100000"/>
              </a:lnSpc>
              <a:spcBef>
                <a:spcPts val="300"/>
              </a:spcBef>
              <a:spcAft>
                <a:spcPts val="0"/>
              </a:spcAft>
              <a:buClr>
                <a:schemeClr val="dk1"/>
              </a:buClr>
              <a:buSzPts val="1800"/>
              <a:buChar char="●"/>
            </a:pPr>
            <a:r>
              <a:rPr lang="no" sz="1800">
                <a:solidFill>
                  <a:schemeClr val="dk1"/>
                </a:solidFill>
              </a:rPr>
              <a:t>Valgkomité</a:t>
            </a:r>
            <a:endParaRPr sz="1800">
              <a:solidFill>
                <a:schemeClr val="dk1"/>
              </a:solidFill>
            </a:endParaRPr>
          </a:p>
          <a:p>
            <a:pPr indent="0" lvl="0" marL="0" rtl="0" algn="l">
              <a:lnSpc>
                <a:spcPct val="100000"/>
              </a:lnSpc>
              <a:spcBef>
                <a:spcPts val="300"/>
              </a:spcBef>
              <a:spcAft>
                <a:spcPts val="0"/>
              </a:spcAft>
              <a:buClr>
                <a:schemeClr val="dk1"/>
              </a:buClr>
              <a:buSzPts val="1100"/>
              <a:buFont typeface="Arial"/>
              <a:buNone/>
            </a:pPr>
            <a:r>
              <a:t/>
            </a:r>
            <a:endParaRPr sz="1800">
              <a:solidFill>
                <a:schemeClr val="dk1"/>
              </a:solidFill>
            </a:endParaRPr>
          </a:p>
          <a:p>
            <a:pPr indent="0" lvl="0" marL="0" rtl="0" algn="l">
              <a:lnSpc>
                <a:spcPct val="100000"/>
              </a:lnSpc>
              <a:spcBef>
                <a:spcPts val="300"/>
              </a:spcBef>
              <a:spcAft>
                <a:spcPts val="300"/>
              </a:spcAft>
              <a:buNone/>
            </a:pPr>
            <a:r>
              <a:t/>
            </a:r>
            <a:endParaRPr sz="1800">
              <a:solidFill>
                <a:schemeClr val="dk1"/>
              </a:solidFill>
            </a:endParaRPr>
          </a:p>
        </p:txBody>
      </p:sp>
      <p:sp>
        <p:nvSpPr>
          <p:cNvPr id="106" name="Google Shape;106;p20"/>
          <p:cNvSpPr txBox="1"/>
          <p:nvPr>
            <p:ph idx="2" type="body"/>
          </p:nvPr>
        </p:nvSpPr>
        <p:spPr>
          <a:xfrm>
            <a:off x="3791350" y="1267625"/>
            <a:ext cx="4952100" cy="35718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lang="no" sz="1800">
                <a:solidFill>
                  <a:schemeClr val="dk1"/>
                </a:solidFill>
              </a:rPr>
              <a:t>Kandidater til verv i lokallaget må ha gyldig medlemskap i foreningen.</a:t>
            </a:r>
            <a:endParaRPr sz="1800">
              <a:solidFill>
                <a:schemeClr val="dk1"/>
              </a:solidFill>
            </a:endParaRPr>
          </a:p>
          <a:p>
            <a:pPr indent="0" lvl="0" marL="0" rtl="0" algn="l">
              <a:lnSpc>
                <a:spcPct val="100000"/>
              </a:lnSpc>
              <a:spcBef>
                <a:spcPts val="1200"/>
              </a:spcBef>
              <a:spcAft>
                <a:spcPts val="0"/>
              </a:spcAft>
              <a:buNone/>
            </a:pPr>
            <a:r>
              <a:rPr lang="no" sz="1800">
                <a:solidFill>
                  <a:schemeClr val="dk1"/>
                </a:solidFill>
              </a:rPr>
              <a:t>Alle kandidater skal ha sagt seg villige til å ta tillitsverv.</a:t>
            </a:r>
            <a:endParaRPr sz="1800">
              <a:solidFill>
                <a:srgbClr val="FF0000"/>
              </a:solidFill>
            </a:endParaRPr>
          </a:p>
          <a:p>
            <a:pPr indent="0" lvl="0" marL="0" rtl="0" algn="l">
              <a:lnSpc>
                <a:spcPct val="100000"/>
              </a:lnSpc>
              <a:spcBef>
                <a:spcPts val="0"/>
              </a:spcBef>
              <a:spcAft>
                <a:spcPts val="0"/>
              </a:spcAft>
              <a:buNone/>
            </a:pPr>
            <a:r>
              <a:t/>
            </a:r>
            <a:endParaRPr sz="1800">
              <a:solidFill>
                <a:schemeClr val="dk1"/>
              </a:solidFill>
            </a:endParaRPr>
          </a:p>
          <a:p>
            <a:pPr indent="0" lvl="0" marL="0" rtl="0" algn="l">
              <a:lnSpc>
                <a:spcPct val="100000"/>
              </a:lnSpc>
              <a:spcBef>
                <a:spcPts val="1000"/>
              </a:spcBef>
              <a:spcAft>
                <a:spcPts val="0"/>
              </a:spcAft>
              <a:buNone/>
            </a:pPr>
            <a:r>
              <a:rPr lang="no" sz="1800">
                <a:solidFill>
                  <a:schemeClr val="dk1"/>
                </a:solidFill>
              </a:rPr>
              <a:t>Leder, nestleder og økonomiansvarlig velges for 1 år om gangen.</a:t>
            </a:r>
            <a:endParaRPr sz="1800">
              <a:solidFill>
                <a:schemeClr val="dk1"/>
              </a:solidFill>
            </a:endParaRPr>
          </a:p>
          <a:p>
            <a:pPr indent="0" lvl="0" marL="0" rtl="0" algn="l">
              <a:lnSpc>
                <a:spcPct val="100000"/>
              </a:lnSpc>
              <a:spcBef>
                <a:spcPts val="1000"/>
              </a:spcBef>
              <a:spcAft>
                <a:spcPts val="0"/>
              </a:spcAft>
              <a:buNone/>
            </a:pPr>
            <a:r>
              <a:rPr lang="no" sz="1800">
                <a:solidFill>
                  <a:schemeClr val="dk1"/>
                </a:solidFill>
              </a:rPr>
              <a:t>Styremedlemmer velges for 2 år </a:t>
            </a:r>
            <a:endParaRPr sz="1800">
              <a:solidFill>
                <a:schemeClr val="dk1"/>
              </a:solidFill>
            </a:endParaRPr>
          </a:p>
          <a:p>
            <a:pPr indent="0" lvl="0" marL="0" rtl="0" algn="l">
              <a:lnSpc>
                <a:spcPct val="100000"/>
              </a:lnSpc>
              <a:spcBef>
                <a:spcPts val="1000"/>
              </a:spcBef>
              <a:spcAft>
                <a:spcPts val="0"/>
              </a:spcAft>
              <a:buNone/>
            </a:pPr>
            <a:r>
              <a:rPr lang="no" sz="1800">
                <a:solidFill>
                  <a:schemeClr val="dk1"/>
                </a:solidFill>
              </a:rPr>
              <a:t>Varamedlemmer, Revisor og Valgkomite  velges for 1 år om gangen.</a:t>
            </a:r>
            <a:endParaRPr sz="1800">
              <a:solidFill>
                <a:schemeClr val="dk1"/>
              </a:solidFill>
            </a:endParaRPr>
          </a:p>
          <a:p>
            <a:pPr indent="0" lvl="0" marL="0" rtl="0" algn="l">
              <a:lnSpc>
                <a:spcPct val="100000"/>
              </a:lnSpc>
              <a:spcBef>
                <a:spcPts val="1000"/>
              </a:spcBef>
              <a:spcAft>
                <a:spcPts val="0"/>
              </a:spcAft>
              <a:buNone/>
            </a:pPr>
            <a:r>
              <a:t/>
            </a:r>
            <a:endParaRPr sz="1800">
              <a:solidFill>
                <a:schemeClr val="dk1"/>
              </a:solidFill>
            </a:endParaRPr>
          </a:p>
          <a:p>
            <a:pPr indent="0" lvl="0" marL="0" rtl="0" algn="l">
              <a:spcBef>
                <a:spcPts val="1000"/>
              </a:spcBef>
              <a:spcAft>
                <a:spcPts val="1200"/>
              </a:spcAft>
              <a:buNone/>
            </a:pPr>
            <a:r>
              <a:t/>
            </a:r>
            <a:endParaRPr sz="1800">
              <a:solidFill>
                <a:schemeClr val="dk1"/>
              </a:solidFill>
            </a:endParaRPr>
          </a:p>
        </p:txBody>
      </p:sp>
      <p:pic>
        <p:nvPicPr>
          <p:cNvPr id="107" name="Google Shape;107;p20"/>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no"/>
              <a:t>Viktigheten av valgkomite </a:t>
            </a:r>
            <a:endParaRPr/>
          </a:p>
        </p:txBody>
      </p:sp>
      <p:sp>
        <p:nvSpPr>
          <p:cNvPr id="113" name="Google Shape;113;p21"/>
          <p:cNvSpPr txBox="1"/>
          <p:nvPr>
            <p:ph idx="1" type="body"/>
          </p:nvPr>
        </p:nvSpPr>
        <p:spPr>
          <a:xfrm>
            <a:off x="311700" y="1152475"/>
            <a:ext cx="4923000" cy="3809700"/>
          </a:xfrm>
          <a:prstGeom prst="rect">
            <a:avLst/>
          </a:prstGeom>
        </p:spPr>
        <p:txBody>
          <a:bodyPr anchorCtr="0" anchor="t" bIns="91425" lIns="91425" spcFirstLastPara="1" rIns="91425" wrap="square" tIns="91425">
            <a:normAutofit fontScale="25000"/>
          </a:bodyPr>
          <a:lstStyle/>
          <a:p>
            <a:pPr indent="-342900" lvl="0" marL="457200" rtl="0" algn="l">
              <a:lnSpc>
                <a:spcPct val="100000"/>
              </a:lnSpc>
              <a:spcBef>
                <a:spcPts val="0"/>
              </a:spcBef>
              <a:spcAft>
                <a:spcPts val="0"/>
              </a:spcAft>
              <a:buClr>
                <a:schemeClr val="dk1"/>
              </a:buClr>
              <a:buSzPct val="100000"/>
              <a:buChar char="●"/>
            </a:pPr>
            <a:r>
              <a:rPr lang="no" sz="7200">
                <a:solidFill>
                  <a:schemeClr val="dk1"/>
                </a:solidFill>
              </a:rPr>
              <a:t>Valgkomiteen er en nøkkel i arbeidet for å skape en aktiv og solid organisasjon. </a:t>
            </a:r>
            <a:endParaRPr sz="7200">
              <a:solidFill>
                <a:schemeClr val="dk1"/>
              </a:solidFill>
            </a:endParaRPr>
          </a:p>
          <a:p>
            <a:pPr indent="-342900" lvl="0" marL="457200" rtl="0" algn="l">
              <a:lnSpc>
                <a:spcPct val="100000"/>
              </a:lnSpc>
              <a:spcBef>
                <a:spcPts val="800"/>
              </a:spcBef>
              <a:spcAft>
                <a:spcPts val="0"/>
              </a:spcAft>
              <a:buClr>
                <a:schemeClr val="dk1"/>
              </a:buClr>
              <a:buSzPct val="100000"/>
              <a:buChar char="●"/>
            </a:pPr>
            <a:r>
              <a:rPr lang="no" sz="7200">
                <a:solidFill>
                  <a:schemeClr val="dk1"/>
                </a:solidFill>
              </a:rPr>
              <a:t>Ofte blir valgkomiteens rolle og oppgaver undervurdert, men komiteen har utvilsomt en viktig funksjon </a:t>
            </a:r>
            <a:r>
              <a:rPr lang="no" sz="7200">
                <a:solidFill>
                  <a:schemeClr val="dk1"/>
                </a:solidFill>
              </a:rPr>
              <a:t>i</a:t>
            </a:r>
            <a:r>
              <a:rPr lang="no" sz="7200">
                <a:solidFill>
                  <a:schemeClr val="dk1"/>
                </a:solidFill>
              </a:rPr>
              <a:t> AiN</a:t>
            </a:r>
            <a:endParaRPr sz="7200">
              <a:solidFill>
                <a:schemeClr val="dk1"/>
              </a:solidFill>
            </a:endParaRPr>
          </a:p>
          <a:p>
            <a:pPr indent="-342900" lvl="0" marL="457200" rtl="0" algn="l">
              <a:lnSpc>
                <a:spcPct val="100000"/>
              </a:lnSpc>
              <a:spcBef>
                <a:spcPts val="800"/>
              </a:spcBef>
              <a:spcAft>
                <a:spcPts val="0"/>
              </a:spcAft>
              <a:buClr>
                <a:schemeClr val="dk1"/>
              </a:buClr>
              <a:buSzPct val="100000"/>
              <a:buChar char="●"/>
            </a:pPr>
            <a:r>
              <a:rPr lang="no" sz="7200">
                <a:solidFill>
                  <a:schemeClr val="dk1"/>
                </a:solidFill>
              </a:rPr>
              <a:t>Det er valgkomiteen som innstiller nytt styre. Valgkomiteen har derfor et viktig ansvar for foreningens arbeid og retning.</a:t>
            </a:r>
            <a:endParaRPr sz="7200">
              <a:solidFill>
                <a:schemeClr val="dk1"/>
              </a:solidFill>
            </a:endParaRPr>
          </a:p>
          <a:p>
            <a:pPr indent="0" lvl="0" marL="0" rtl="0" algn="l">
              <a:spcBef>
                <a:spcPts val="8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14" name="Google Shape;114;p21"/>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577275"/>
            <a:ext cx="8520600" cy="546300"/>
          </a:xfrm>
          <a:prstGeom prst="rect">
            <a:avLst/>
          </a:prstGeom>
        </p:spPr>
        <p:txBody>
          <a:bodyPr anchorCtr="0" anchor="t" bIns="91425" lIns="91425" spcFirstLastPara="1" rIns="91425" wrap="square" tIns="91425">
            <a:normAutofit/>
          </a:bodyPr>
          <a:lstStyle/>
          <a:p>
            <a:pPr indent="457200" lvl="0" marL="1828800" rtl="0" algn="l">
              <a:spcBef>
                <a:spcPts val="0"/>
              </a:spcBef>
              <a:spcAft>
                <a:spcPts val="0"/>
              </a:spcAft>
              <a:buSzPts val="990"/>
              <a:buNone/>
            </a:pPr>
            <a:r>
              <a:rPr lang="no" sz="2320"/>
              <a:t>Valgkomiteens mandat </a:t>
            </a:r>
            <a:endParaRPr sz="2320"/>
          </a:p>
        </p:txBody>
      </p:sp>
      <p:sp>
        <p:nvSpPr>
          <p:cNvPr id="120" name="Google Shape;120;p22"/>
          <p:cNvSpPr txBox="1"/>
          <p:nvPr>
            <p:ph idx="1" type="body"/>
          </p:nvPr>
        </p:nvSpPr>
        <p:spPr>
          <a:xfrm>
            <a:off x="199475" y="1062800"/>
            <a:ext cx="8520600" cy="4039800"/>
          </a:xfrm>
          <a:prstGeom prst="rect">
            <a:avLst/>
          </a:prstGeom>
        </p:spPr>
        <p:txBody>
          <a:bodyPr anchorCtr="0" anchor="t" bIns="91425" lIns="91425" spcFirstLastPara="1" rIns="91425" wrap="square" tIns="91425">
            <a:normAutofit fontScale="25000" lnSpcReduction="20000"/>
          </a:bodyPr>
          <a:lstStyle/>
          <a:p>
            <a:pPr indent="-342900" lvl="0" marL="457200" rtl="0" algn="l">
              <a:lnSpc>
                <a:spcPct val="150000"/>
              </a:lnSpc>
              <a:spcBef>
                <a:spcPts val="1200"/>
              </a:spcBef>
              <a:spcAft>
                <a:spcPts val="0"/>
              </a:spcAft>
              <a:buClr>
                <a:schemeClr val="dk1"/>
              </a:buClr>
              <a:buSzPct val="100000"/>
              <a:buChar char="●"/>
            </a:pPr>
            <a:r>
              <a:rPr lang="no" sz="7200">
                <a:solidFill>
                  <a:schemeClr val="dk1"/>
                </a:solidFill>
              </a:rPr>
              <a:t>S</a:t>
            </a:r>
            <a:r>
              <a:rPr lang="no" sz="7200">
                <a:solidFill>
                  <a:schemeClr val="dk1"/>
                </a:solidFill>
              </a:rPr>
              <a:t>kal arbeide i henhold til foreningens vedtekter og styrende dokumenter.</a:t>
            </a:r>
            <a:endParaRPr sz="7200">
              <a:solidFill>
                <a:schemeClr val="dk1"/>
              </a:solidFill>
            </a:endParaRPr>
          </a:p>
          <a:p>
            <a:pPr indent="-342900" lvl="0" marL="457200" rtl="0" algn="l">
              <a:lnSpc>
                <a:spcPct val="150000"/>
              </a:lnSpc>
              <a:spcBef>
                <a:spcPts val="0"/>
              </a:spcBef>
              <a:spcAft>
                <a:spcPts val="0"/>
              </a:spcAft>
              <a:buClr>
                <a:schemeClr val="dk1"/>
              </a:buClr>
              <a:buSzPct val="100000"/>
              <a:buChar char="●"/>
            </a:pPr>
            <a:r>
              <a:rPr lang="no" sz="7200">
                <a:solidFill>
                  <a:schemeClr val="dk1"/>
                </a:solidFill>
              </a:rPr>
              <a:t>Medlem av valgkomiteen kan ikke stille som kandidat til andre verv enn valgkomiteen. </a:t>
            </a: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Ved innstilling av noen som står i en slik nær tilknytning til noen av komitemedlemmene skal det gjøres rede for relasjonen i valgkomiteens innstilling.</a:t>
            </a:r>
            <a:br>
              <a:rPr lang="no" sz="7200">
                <a:solidFill>
                  <a:schemeClr val="dk1"/>
                </a:solidFill>
              </a:rPr>
            </a:br>
            <a:r>
              <a:rPr lang="no" sz="7200">
                <a:solidFill>
                  <a:schemeClr val="dk1"/>
                </a:solidFill>
              </a:rPr>
              <a:t> </a:t>
            </a: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Valgkomiteen skal starte arbeidet i god tid. Det bør sikres kontinuitet i styret.</a:t>
            </a:r>
            <a:br>
              <a:rPr lang="no" sz="7200">
                <a:solidFill>
                  <a:schemeClr val="dk1"/>
                </a:solidFill>
              </a:rPr>
            </a:br>
            <a:r>
              <a:rPr lang="no" sz="7200">
                <a:solidFill>
                  <a:schemeClr val="dk1"/>
                </a:solidFill>
              </a:rPr>
              <a:t> </a:t>
            </a: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Valgkomiteen skal skaffe seg oversikt over foreningens/lokallagets kompetansebehov. </a:t>
            </a:r>
            <a:endParaRPr sz="72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pic>
        <p:nvPicPr>
          <p:cNvPr id="121" name="Google Shape;121;p22"/>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25550"/>
            <a:ext cx="8520600" cy="591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42672"/>
              <a:buFont typeface="Arial"/>
              <a:buNone/>
            </a:pPr>
            <a:r>
              <a:rPr lang="no" sz="2320"/>
              <a:t>Valgkomiteens mandat forts… </a:t>
            </a:r>
            <a:endParaRPr sz="2320"/>
          </a:p>
          <a:p>
            <a:pPr indent="0" lvl="0" marL="0" rtl="0" algn="l">
              <a:spcBef>
                <a:spcPts val="0"/>
              </a:spcBef>
              <a:spcAft>
                <a:spcPts val="0"/>
              </a:spcAft>
              <a:buNone/>
            </a:pPr>
            <a:r>
              <a:t/>
            </a:r>
            <a:endParaRPr/>
          </a:p>
        </p:txBody>
      </p:sp>
      <p:sp>
        <p:nvSpPr>
          <p:cNvPr id="127" name="Google Shape;127;p23"/>
          <p:cNvSpPr txBox="1"/>
          <p:nvPr>
            <p:ph idx="1" type="body"/>
          </p:nvPr>
        </p:nvSpPr>
        <p:spPr>
          <a:xfrm>
            <a:off x="311700" y="906300"/>
            <a:ext cx="8520600" cy="4051200"/>
          </a:xfrm>
          <a:prstGeom prst="rect">
            <a:avLst/>
          </a:prstGeom>
        </p:spPr>
        <p:txBody>
          <a:bodyPr anchorCtr="0" anchor="t" bIns="91425" lIns="91425" spcFirstLastPara="1" rIns="91425" wrap="square" tIns="91425">
            <a:normAutofit fontScale="25000" lnSpcReduction="20000"/>
          </a:bodyPr>
          <a:lstStyle/>
          <a:p>
            <a:pPr indent="-342900" lvl="0" marL="457200" rtl="0" algn="l">
              <a:spcBef>
                <a:spcPts val="1200"/>
              </a:spcBef>
              <a:spcAft>
                <a:spcPts val="0"/>
              </a:spcAft>
              <a:buClr>
                <a:schemeClr val="dk1"/>
              </a:buClr>
              <a:buSzPct val="100000"/>
              <a:buChar char="●"/>
            </a:pPr>
            <a:r>
              <a:rPr lang="no" sz="7200">
                <a:solidFill>
                  <a:schemeClr val="dk1"/>
                </a:solidFill>
              </a:rPr>
              <a:t>Valgkomiteen skal finne egnede kandidater basert på en helhetlig vurdering</a:t>
            </a:r>
            <a:br>
              <a:rPr lang="no" sz="7200">
                <a:solidFill>
                  <a:schemeClr val="dk1"/>
                </a:solidFill>
              </a:rPr>
            </a:b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Kandidatene skal intervjues. </a:t>
            </a:r>
            <a:br>
              <a:rPr lang="no" sz="7200">
                <a:solidFill>
                  <a:srgbClr val="B7B7B7"/>
                </a:solidFill>
              </a:rPr>
            </a:br>
            <a:endParaRPr sz="7200">
              <a:solidFill>
                <a:srgbClr val="B7B7B7"/>
              </a:solidFill>
            </a:endParaRPr>
          </a:p>
          <a:p>
            <a:pPr indent="-342900" lvl="0" marL="457200" rtl="0" algn="l">
              <a:spcBef>
                <a:spcPts val="0"/>
              </a:spcBef>
              <a:spcAft>
                <a:spcPts val="0"/>
              </a:spcAft>
              <a:buClr>
                <a:schemeClr val="dk1"/>
              </a:buClr>
              <a:buSzPct val="100000"/>
              <a:buChar char="●"/>
            </a:pPr>
            <a:r>
              <a:rPr lang="no" sz="7200">
                <a:solidFill>
                  <a:schemeClr val="dk1"/>
                </a:solidFill>
              </a:rPr>
              <a:t>Valgkomiteens oppgave er å avgi innstilling til lokallagets årsmøte </a:t>
            </a:r>
            <a:br>
              <a:rPr lang="no" sz="7200">
                <a:solidFill>
                  <a:schemeClr val="dk1"/>
                </a:solidFill>
              </a:rPr>
            </a:b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Valgkomiteen skal avgi en begrunnet innstilling for sine forslag til og valg av kandidater</a:t>
            </a:r>
            <a:br>
              <a:rPr lang="no" sz="7200">
                <a:solidFill>
                  <a:schemeClr val="dk1"/>
                </a:solidFill>
              </a:rPr>
            </a:b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Innstillingen til valg på lokallagets årsmøte skal sendes til lokallagets styre 2 uker før årsmøtet. Det kan fremmes flere forslag til samme verv</a:t>
            </a:r>
            <a:br>
              <a:rPr lang="no" sz="7200">
                <a:solidFill>
                  <a:schemeClr val="dk1"/>
                </a:solidFill>
              </a:rPr>
            </a:br>
            <a:endParaRPr sz="7200">
              <a:solidFill>
                <a:schemeClr val="dk1"/>
              </a:solidFill>
            </a:endParaRPr>
          </a:p>
          <a:p>
            <a:pPr indent="-342900" lvl="0" marL="457200" rtl="0" algn="l">
              <a:spcBef>
                <a:spcPts val="0"/>
              </a:spcBef>
              <a:spcAft>
                <a:spcPts val="0"/>
              </a:spcAft>
              <a:buClr>
                <a:schemeClr val="dk1"/>
              </a:buClr>
              <a:buSzPct val="100000"/>
              <a:buChar char="●"/>
            </a:pPr>
            <a:r>
              <a:rPr lang="no" sz="7200">
                <a:solidFill>
                  <a:schemeClr val="dk1"/>
                </a:solidFill>
              </a:rPr>
              <a:t>Valgkomiteen kan be om å delta på møter med styret</a:t>
            </a:r>
            <a:endParaRPr sz="7200">
              <a:solidFill>
                <a:schemeClr val="dk1"/>
              </a:solidFill>
            </a:endParaRPr>
          </a:p>
          <a:p>
            <a:pPr indent="0" lvl="0" marL="0" rtl="0" algn="l">
              <a:spcBef>
                <a:spcPts val="1200"/>
              </a:spcBef>
              <a:spcAft>
                <a:spcPts val="1200"/>
              </a:spcAft>
              <a:buNone/>
            </a:pPr>
            <a:r>
              <a:t/>
            </a:r>
            <a:endParaRPr/>
          </a:p>
        </p:txBody>
      </p:sp>
      <p:pic>
        <p:nvPicPr>
          <p:cNvPr id="128" name="Google Shape;128;p23"/>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dk1"/>
              </a:buClr>
              <a:buSzPts val="1400"/>
              <a:buChar char="●"/>
            </a:pPr>
            <a:r>
              <a:rPr lang="no">
                <a:solidFill>
                  <a:schemeClr val="dk1"/>
                </a:solidFill>
              </a:rPr>
              <a:t>Medlemmer av valgkomitè r</a:t>
            </a:r>
            <a:r>
              <a:rPr lang="no">
                <a:solidFill>
                  <a:schemeClr val="dk1"/>
                </a:solidFill>
              </a:rPr>
              <a:t>epresenterer organisasjonsleddet og ikke egne særinteresser.</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Valgkomitèen er en uavhengig og selvstendig komite. </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Selv om komitèen er selvstendig og uavhengig, er den ikke isolert fra foreningens aktiviteter. </a:t>
            </a:r>
            <a:endParaRPr>
              <a:solidFill>
                <a:schemeClr val="dk1"/>
              </a:solidFill>
            </a:endParaRPr>
          </a:p>
          <a:p>
            <a:pPr indent="-317500" lvl="0" marL="457200" rtl="0" algn="l">
              <a:lnSpc>
                <a:spcPct val="100000"/>
              </a:lnSpc>
              <a:spcBef>
                <a:spcPts val="1000"/>
              </a:spcBef>
              <a:spcAft>
                <a:spcPts val="1000"/>
              </a:spcAft>
              <a:buClr>
                <a:schemeClr val="dk1"/>
              </a:buClr>
              <a:buSzPts val="1400"/>
              <a:buChar char="●"/>
            </a:pPr>
            <a:r>
              <a:rPr lang="no">
                <a:solidFill>
                  <a:schemeClr val="dk1"/>
                </a:solidFill>
              </a:rPr>
              <a:t>Det anbefales sterkt å ha dialog med styret gjennom hele valgperioden, for slik å kunne lære om styrets arbeid, aktivitetene, samt få et inntrykk av samarbeid og relasjoner i styret</a:t>
            </a:r>
            <a:endParaRPr>
              <a:solidFill>
                <a:schemeClr val="dk1"/>
              </a:solidFill>
            </a:endParaRPr>
          </a:p>
        </p:txBody>
      </p:sp>
      <p:sp>
        <p:nvSpPr>
          <p:cNvPr id="134" name="Google Shape;13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no"/>
              <a:t>Valgkomiteen </a:t>
            </a:r>
            <a:endParaRPr/>
          </a:p>
        </p:txBody>
      </p:sp>
      <p:pic>
        <p:nvPicPr>
          <p:cNvPr id="135" name="Google Shape;135;p24"/>
          <p:cNvPicPr preferRelativeResize="0"/>
          <p:nvPr/>
        </p:nvPicPr>
        <p:blipFill>
          <a:blip r:embed="rId3">
            <a:alphaModFix/>
          </a:blip>
          <a:stretch>
            <a:fillRect/>
          </a:stretch>
        </p:blipFill>
        <p:spPr>
          <a:xfrm>
            <a:off x="0" y="2"/>
            <a:ext cx="2612925" cy="906300"/>
          </a:xfrm>
          <a:prstGeom prst="rect">
            <a:avLst/>
          </a:prstGeom>
          <a:noFill/>
          <a:ln>
            <a:noFill/>
          </a:ln>
        </p:spPr>
      </p:pic>
      <p:sp>
        <p:nvSpPr>
          <p:cNvPr id="136" name="Google Shape;136;p2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7" name="Google Shape;137;p24"/>
          <p:cNvPicPr preferRelativeResize="0"/>
          <p:nvPr/>
        </p:nvPicPr>
        <p:blipFill>
          <a:blip r:embed="rId4">
            <a:alphaModFix/>
          </a:blip>
          <a:stretch>
            <a:fillRect/>
          </a:stretch>
        </p:blipFill>
        <p:spPr>
          <a:xfrm>
            <a:off x="4832400" y="1152475"/>
            <a:ext cx="3873450" cy="3358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311700" y="713825"/>
            <a:ext cx="8520600" cy="667500"/>
          </a:xfrm>
          <a:prstGeom prst="rect">
            <a:avLst/>
          </a:prstGeom>
        </p:spPr>
        <p:txBody>
          <a:bodyPr anchorCtr="0" anchor="t" bIns="91425" lIns="91425" spcFirstLastPara="1" rIns="91425" wrap="square" tIns="91425">
            <a:normAutofit/>
          </a:bodyPr>
          <a:lstStyle/>
          <a:p>
            <a:pPr indent="0" lvl="0" marL="0" rtl="0" algn="ctr">
              <a:lnSpc>
                <a:spcPct val="115000"/>
              </a:lnSpc>
              <a:spcBef>
                <a:spcPts val="0"/>
              </a:spcBef>
              <a:spcAft>
                <a:spcPts val="1200"/>
              </a:spcAft>
              <a:buClr>
                <a:schemeClr val="dk1"/>
              </a:buClr>
              <a:buSzPts val="1100"/>
              <a:buFont typeface="Arial"/>
              <a:buNone/>
            </a:pPr>
            <a:r>
              <a:rPr lang="no" sz="2400"/>
              <a:t>Hva er kjennetegn på en god valgkomité </a:t>
            </a:r>
            <a:endParaRPr sz="2400"/>
          </a:p>
        </p:txBody>
      </p:sp>
      <p:sp>
        <p:nvSpPr>
          <p:cNvPr id="143" name="Google Shape;143;p25"/>
          <p:cNvSpPr txBox="1"/>
          <p:nvPr>
            <p:ph idx="1" type="body"/>
          </p:nvPr>
        </p:nvSpPr>
        <p:spPr>
          <a:xfrm>
            <a:off x="311700" y="1275225"/>
            <a:ext cx="8520600" cy="3868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770"/>
              <a:buNone/>
            </a:pPr>
            <a:r>
              <a:rPr lang="no">
                <a:solidFill>
                  <a:schemeClr val="dk1"/>
                </a:solidFill>
              </a:rPr>
              <a:t>Et klart overordnet mål om å få sammensatt et godt styre.</a:t>
            </a:r>
            <a:endParaRPr>
              <a:solidFill>
                <a:schemeClr val="dk1"/>
              </a:solidFill>
            </a:endParaRPr>
          </a:p>
          <a:p>
            <a:pPr indent="0" lvl="0" marL="0" rtl="0" algn="l">
              <a:lnSpc>
                <a:spcPct val="95000"/>
              </a:lnSpc>
              <a:spcBef>
                <a:spcPts val="1200"/>
              </a:spcBef>
              <a:spcAft>
                <a:spcPts val="0"/>
              </a:spcAft>
              <a:buSzPts val="770"/>
              <a:buNone/>
            </a:pPr>
            <a:r>
              <a:rPr lang="no">
                <a:solidFill>
                  <a:schemeClr val="dk1"/>
                </a:solidFill>
              </a:rPr>
              <a:t> Valgkomiteens arbeid bør preges av:  </a:t>
            </a:r>
            <a:endParaRPr>
              <a:solidFill>
                <a:schemeClr val="dk1"/>
              </a:solidFill>
            </a:endParaRPr>
          </a:p>
          <a:p>
            <a:pPr indent="-342900" lvl="0" marL="457200" rtl="0" algn="l">
              <a:lnSpc>
                <a:spcPct val="95000"/>
              </a:lnSpc>
              <a:spcBef>
                <a:spcPts val="1200"/>
              </a:spcBef>
              <a:spcAft>
                <a:spcPts val="0"/>
              </a:spcAft>
              <a:buClr>
                <a:schemeClr val="dk1"/>
              </a:buClr>
              <a:buSzPts val="1800"/>
              <a:buChar char="●"/>
            </a:pPr>
            <a:r>
              <a:rPr lang="no">
                <a:solidFill>
                  <a:schemeClr val="dk1"/>
                </a:solidFill>
              </a:rPr>
              <a:t>Vilje til å jobbe sammen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Vilje til å følge opp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Vilje til å være aktiv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Tillit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Overholder taushetsavtale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Åpenhet innad i gruppen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G</a:t>
            </a:r>
            <a:r>
              <a:rPr lang="no">
                <a:solidFill>
                  <a:schemeClr val="dk1"/>
                </a:solidFill>
              </a:rPr>
              <a:t>od kjennskap og kunnskap om Autismeforeningen</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Representativ når det gjelder geografi, diagnose, kjønn og alder  </a:t>
            </a:r>
            <a:endParaRPr>
              <a:solidFill>
                <a:schemeClr val="dk1"/>
              </a:solidFill>
            </a:endParaRPr>
          </a:p>
          <a:p>
            <a:pPr indent="-342900" lvl="0" marL="457200" rtl="0" algn="l">
              <a:lnSpc>
                <a:spcPct val="95000"/>
              </a:lnSpc>
              <a:spcBef>
                <a:spcPts val="0"/>
              </a:spcBef>
              <a:spcAft>
                <a:spcPts val="0"/>
              </a:spcAft>
              <a:buClr>
                <a:schemeClr val="dk1"/>
              </a:buClr>
              <a:buSzPts val="1800"/>
              <a:buChar char="●"/>
            </a:pPr>
            <a:r>
              <a:rPr lang="no">
                <a:solidFill>
                  <a:schemeClr val="dk1"/>
                </a:solidFill>
              </a:rPr>
              <a:t>Våge å ta sine egne valg</a:t>
            </a:r>
            <a:endParaRPr>
              <a:solidFill>
                <a:schemeClr val="dk1"/>
              </a:solidFill>
            </a:endParaRPr>
          </a:p>
          <a:p>
            <a:pPr indent="0" lvl="0" marL="0" rtl="0" algn="l">
              <a:lnSpc>
                <a:spcPct val="95000"/>
              </a:lnSpc>
              <a:spcBef>
                <a:spcPts val="1200"/>
              </a:spcBef>
              <a:spcAft>
                <a:spcPts val="0"/>
              </a:spcAft>
              <a:buSzPts val="770"/>
              <a:buNone/>
            </a:pPr>
            <a:r>
              <a:t/>
            </a:r>
            <a:endParaRPr>
              <a:solidFill>
                <a:schemeClr val="dk1"/>
              </a:solidFill>
            </a:endParaRPr>
          </a:p>
          <a:p>
            <a:pPr indent="0" lvl="0" marL="0" rtl="0" algn="l">
              <a:lnSpc>
                <a:spcPct val="95000"/>
              </a:lnSpc>
              <a:spcBef>
                <a:spcPts val="1200"/>
              </a:spcBef>
              <a:spcAft>
                <a:spcPts val="1200"/>
              </a:spcAft>
              <a:buSzPts val="770"/>
              <a:buNone/>
            </a:pPr>
            <a:r>
              <a:t/>
            </a:r>
            <a:endParaRPr>
              <a:solidFill>
                <a:srgbClr val="FF0000"/>
              </a:solidFill>
            </a:endParaRPr>
          </a:p>
        </p:txBody>
      </p:sp>
      <p:pic>
        <p:nvPicPr>
          <p:cNvPr id="144" name="Google Shape;144;p25"/>
          <p:cNvPicPr preferRelativeResize="0"/>
          <p:nvPr/>
        </p:nvPicPr>
        <p:blipFill>
          <a:blip r:embed="rId3">
            <a:alphaModFix/>
          </a:blip>
          <a:stretch>
            <a:fillRect/>
          </a:stretch>
        </p:blipFill>
        <p:spPr>
          <a:xfrm>
            <a:off x="0" y="0"/>
            <a:ext cx="2612925" cy="788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no"/>
              <a:t>Taushetsplikt </a:t>
            </a:r>
            <a:endParaRPr/>
          </a:p>
        </p:txBody>
      </p:sp>
      <p:sp>
        <p:nvSpPr>
          <p:cNvPr id="150" name="Google Shape;150;p26"/>
          <p:cNvSpPr txBox="1"/>
          <p:nvPr>
            <p:ph idx="1" type="body"/>
          </p:nvPr>
        </p:nvSpPr>
        <p:spPr>
          <a:xfrm>
            <a:off x="311700" y="1152475"/>
            <a:ext cx="4520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sz="1800">
                <a:solidFill>
                  <a:schemeClr val="dk1"/>
                </a:solidFill>
              </a:rPr>
              <a:t>Valgkomiteen har taushetsplikt og må skrive under taushetsavtale</a:t>
            </a:r>
            <a:endParaRPr sz="1800">
              <a:solidFill>
                <a:schemeClr val="dk1"/>
              </a:solidFill>
            </a:endParaRPr>
          </a:p>
          <a:p>
            <a:pPr indent="-342900" lvl="0" marL="457200" rtl="0" algn="l">
              <a:spcBef>
                <a:spcPts val="1200"/>
              </a:spcBef>
              <a:spcAft>
                <a:spcPts val="0"/>
              </a:spcAft>
              <a:buClr>
                <a:schemeClr val="dk1"/>
              </a:buClr>
              <a:buSzPts val="1800"/>
              <a:buChar char="-"/>
            </a:pPr>
            <a:r>
              <a:rPr lang="no" sz="1800">
                <a:solidFill>
                  <a:schemeClr val="dk1"/>
                </a:solidFill>
              </a:rPr>
              <a:t>får tilgang til medlemslister</a:t>
            </a:r>
            <a:endParaRPr sz="1800">
              <a:solidFill>
                <a:schemeClr val="dk1"/>
              </a:solidFill>
            </a:endParaRPr>
          </a:p>
          <a:p>
            <a:pPr indent="-342900" lvl="0" marL="457200" rtl="0" algn="l">
              <a:spcBef>
                <a:spcPts val="0"/>
              </a:spcBef>
              <a:spcAft>
                <a:spcPts val="0"/>
              </a:spcAft>
              <a:buClr>
                <a:schemeClr val="dk1"/>
              </a:buClr>
              <a:buSzPts val="1800"/>
              <a:buChar char="-"/>
            </a:pPr>
            <a:r>
              <a:rPr lang="no" sz="1800">
                <a:solidFill>
                  <a:schemeClr val="dk1"/>
                </a:solidFill>
              </a:rPr>
              <a:t>møte med medlemmer</a:t>
            </a:r>
            <a:endParaRPr sz="1800">
              <a:solidFill>
                <a:schemeClr val="dk1"/>
              </a:solidFill>
            </a:endParaRPr>
          </a:p>
          <a:p>
            <a:pPr indent="-342900" lvl="0" marL="457200" rtl="0" algn="l">
              <a:spcBef>
                <a:spcPts val="0"/>
              </a:spcBef>
              <a:spcAft>
                <a:spcPts val="0"/>
              </a:spcAft>
              <a:buClr>
                <a:schemeClr val="dk1"/>
              </a:buClr>
              <a:buSzPts val="1800"/>
              <a:buChar char="-"/>
            </a:pPr>
            <a:r>
              <a:rPr lang="no" sz="1800">
                <a:solidFill>
                  <a:schemeClr val="dk1"/>
                </a:solidFill>
              </a:rPr>
              <a:t>medlemmer kan fortelle om mange ulike livshistorier, som er taushetsbelagt for alle som har verv/oppgaver i AiN</a:t>
            </a:r>
            <a:endParaRPr sz="1800">
              <a:solidFill>
                <a:schemeClr val="dk1"/>
              </a:solidFill>
            </a:endParaRPr>
          </a:p>
        </p:txBody>
      </p:sp>
      <p:pic>
        <p:nvPicPr>
          <p:cNvPr id="151" name="Google Shape;151;p26"/>
          <p:cNvPicPr preferRelativeResize="0"/>
          <p:nvPr/>
        </p:nvPicPr>
        <p:blipFill>
          <a:blip r:embed="rId3">
            <a:alphaModFix/>
          </a:blip>
          <a:stretch>
            <a:fillRect/>
          </a:stretch>
        </p:blipFill>
        <p:spPr>
          <a:xfrm>
            <a:off x="0" y="2"/>
            <a:ext cx="2612925" cy="906300"/>
          </a:xfrm>
          <a:prstGeom prst="rect">
            <a:avLst/>
          </a:prstGeom>
          <a:noFill/>
          <a:ln>
            <a:noFill/>
          </a:ln>
        </p:spPr>
      </p:pic>
      <p:sp>
        <p:nvSpPr>
          <p:cNvPr id="152" name="Google Shape;152;p2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3" name="Google Shape;153;p26"/>
          <p:cNvPicPr preferRelativeResize="0"/>
          <p:nvPr/>
        </p:nvPicPr>
        <p:blipFill>
          <a:blip r:embed="rId4">
            <a:alphaModFix/>
          </a:blip>
          <a:stretch>
            <a:fillRect/>
          </a:stretch>
        </p:blipFill>
        <p:spPr>
          <a:xfrm>
            <a:off x="4927250" y="1152475"/>
            <a:ext cx="3810200" cy="37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no"/>
              <a:t>En god start</a:t>
            </a:r>
            <a:endParaRPr/>
          </a:p>
        </p:txBody>
      </p:sp>
      <p:sp>
        <p:nvSpPr>
          <p:cNvPr id="159" name="Google Shape;159;p2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Char char="●"/>
            </a:pPr>
            <a:r>
              <a:rPr lang="no" sz="1400">
                <a:solidFill>
                  <a:schemeClr val="dk1"/>
                </a:solidFill>
              </a:rPr>
              <a:t>For å skape en positiv utvikling i organisasjonen må valgkomiteen fungere godt</a:t>
            </a:r>
            <a:endParaRPr sz="1400">
              <a:solidFill>
                <a:schemeClr val="dk1"/>
              </a:solidFill>
            </a:endParaRPr>
          </a:p>
          <a:p>
            <a:pPr indent="-317500" lvl="0" marL="457200" rtl="0" algn="l">
              <a:lnSpc>
                <a:spcPct val="100000"/>
              </a:lnSpc>
              <a:spcBef>
                <a:spcPts val="800"/>
              </a:spcBef>
              <a:spcAft>
                <a:spcPts val="0"/>
              </a:spcAft>
              <a:buClr>
                <a:schemeClr val="dk1"/>
              </a:buClr>
              <a:buSzPts val="1400"/>
              <a:buChar char="●"/>
            </a:pPr>
            <a:r>
              <a:rPr lang="no" sz="1400">
                <a:solidFill>
                  <a:schemeClr val="dk1"/>
                </a:solidFill>
              </a:rPr>
              <a:t>Arbeidet kan være både krevende og vanskelig, men også lærerikt</a:t>
            </a:r>
            <a:endParaRPr sz="1400">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Sett dere inn i foreningens vedtekter og styrende dokumenter.</a:t>
            </a:r>
            <a:endParaRPr>
              <a:solidFill>
                <a:schemeClr val="dk1"/>
              </a:solidFill>
            </a:endParaRPr>
          </a:p>
          <a:p>
            <a:pPr indent="-317500" lvl="0" marL="457200" rtl="0" algn="l">
              <a:lnSpc>
                <a:spcPct val="100000"/>
              </a:lnSpc>
              <a:spcBef>
                <a:spcPts val="800"/>
              </a:spcBef>
              <a:spcAft>
                <a:spcPts val="0"/>
              </a:spcAft>
              <a:buSzPts val="1400"/>
              <a:buChar char="●"/>
            </a:pPr>
            <a:r>
              <a:rPr lang="no">
                <a:solidFill>
                  <a:schemeClr val="dk1"/>
                </a:solidFill>
              </a:rPr>
              <a:t>Være orientert og oppdatert</a:t>
            </a:r>
            <a:endParaRPr>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Start arbeide tidlig, gjerne over en kaffekopp for å bli kjent og finne ut hvordan dere skal samarbeide</a:t>
            </a:r>
            <a:endParaRPr>
              <a:solidFill>
                <a:schemeClr val="dk1"/>
              </a:solidFill>
            </a:endParaRPr>
          </a:p>
          <a:p>
            <a:pPr indent="0" lvl="0" marL="457200" rtl="0" algn="l">
              <a:lnSpc>
                <a:spcPct val="100000"/>
              </a:lnSpc>
              <a:spcBef>
                <a:spcPts val="800"/>
              </a:spcBef>
              <a:spcAft>
                <a:spcPts val="0"/>
              </a:spcAft>
              <a:buNone/>
            </a:pPr>
            <a:r>
              <a:t/>
            </a:r>
            <a:endParaRPr>
              <a:solidFill>
                <a:schemeClr val="dk1"/>
              </a:solidFill>
            </a:endParaRPr>
          </a:p>
          <a:p>
            <a:pPr indent="0" lvl="0" marL="0" rtl="0" algn="l">
              <a:lnSpc>
                <a:spcPct val="100000"/>
              </a:lnSpc>
              <a:spcBef>
                <a:spcPts val="800"/>
              </a:spcBef>
              <a:spcAft>
                <a:spcPts val="800"/>
              </a:spcAft>
              <a:buNone/>
            </a:pPr>
            <a:r>
              <a:t/>
            </a:r>
            <a:endParaRPr/>
          </a:p>
        </p:txBody>
      </p:sp>
      <p:sp>
        <p:nvSpPr>
          <p:cNvPr id="160" name="Google Shape;160;p27"/>
          <p:cNvSpPr txBox="1"/>
          <p:nvPr>
            <p:ph idx="2" type="body"/>
          </p:nvPr>
        </p:nvSpPr>
        <p:spPr>
          <a:xfrm>
            <a:off x="4832400" y="1152475"/>
            <a:ext cx="3999900" cy="39909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Char char="●"/>
            </a:pPr>
            <a:r>
              <a:rPr lang="no">
                <a:solidFill>
                  <a:schemeClr val="dk1"/>
                </a:solidFill>
              </a:rPr>
              <a:t>Bli enige om kriterier - formelle og uformelle selv om en ikke trenger låse seg til dette.</a:t>
            </a:r>
            <a:endParaRPr>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Få oversikt - hva og hvordan arbeidet skal gjennomføres, legg inn tidsfrister</a:t>
            </a:r>
            <a:endParaRPr>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Fordele oppgaver</a:t>
            </a:r>
            <a:endParaRPr>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Ha jevnlig kontakt med hverandre</a:t>
            </a:r>
            <a:endParaRPr>
              <a:solidFill>
                <a:schemeClr val="dk1"/>
              </a:solidFill>
            </a:endParaRPr>
          </a:p>
          <a:p>
            <a:pPr indent="0" lvl="0" marL="457200" rtl="0" algn="l">
              <a:lnSpc>
                <a:spcPct val="100000"/>
              </a:lnSpc>
              <a:spcBef>
                <a:spcPts val="800"/>
              </a:spcBef>
              <a:spcAft>
                <a:spcPts val="0"/>
              </a:spcAft>
              <a:buNone/>
            </a:pPr>
            <a:r>
              <a:t/>
            </a:r>
            <a:endParaRPr>
              <a:solidFill>
                <a:schemeClr val="dk1"/>
              </a:solidFill>
            </a:endParaRPr>
          </a:p>
          <a:p>
            <a:pPr indent="0" lvl="0" marL="0" rtl="0" algn="l">
              <a:lnSpc>
                <a:spcPct val="100000"/>
              </a:lnSpc>
              <a:spcBef>
                <a:spcPts val="800"/>
              </a:spcBef>
              <a:spcAft>
                <a:spcPts val="800"/>
              </a:spcAft>
              <a:buNone/>
            </a:pPr>
            <a:r>
              <a:t/>
            </a:r>
            <a:endParaRPr>
              <a:solidFill>
                <a:schemeClr val="dk1"/>
              </a:solidFill>
            </a:endParaRPr>
          </a:p>
        </p:txBody>
      </p:sp>
      <p:pic>
        <p:nvPicPr>
          <p:cNvPr id="161" name="Google Shape;161;p27"/>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518500"/>
            <a:ext cx="8520600" cy="580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no"/>
              <a:t>Da er komiteen i gang</a:t>
            </a:r>
            <a:endParaRPr/>
          </a:p>
        </p:txBody>
      </p:sp>
      <p:sp>
        <p:nvSpPr>
          <p:cNvPr id="167" name="Google Shape;167;p28"/>
          <p:cNvSpPr txBox="1"/>
          <p:nvPr>
            <p:ph idx="1" type="body"/>
          </p:nvPr>
        </p:nvSpPr>
        <p:spPr>
          <a:xfrm>
            <a:off x="311700" y="1152475"/>
            <a:ext cx="4645200" cy="3749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chemeClr val="dk1"/>
              </a:buClr>
              <a:buSzPts val="1500"/>
              <a:buChar char="●"/>
            </a:pPr>
            <a:r>
              <a:rPr lang="no" sz="1500">
                <a:solidFill>
                  <a:schemeClr val="dk1"/>
                </a:solidFill>
              </a:rPr>
              <a:t>Finn ut hvem og hvilke verv som er på valg</a:t>
            </a:r>
            <a:endParaRPr sz="1500">
              <a:solidFill>
                <a:schemeClr val="dk1"/>
              </a:solidFill>
            </a:endParaRPr>
          </a:p>
          <a:p>
            <a:pPr indent="-323850" lvl="0" marL="457200" rtl="0" algn="l">
              <a:lnSpc>
                <a:spcPct val="100000"/>
              </a:lnSpc>
              <a:spcBef>
                <a:spcPts val="800"/>
              </a:spcBef>
              <a:spcAft>
                <a:spcPts val="0"/>
              </a:spcAft>
              <a:buClr>
                <a:schemeClr val="dk1"/>
              </a:buClr>
              <a:buSzPts val="1500"/>
              <a:buChar char="●"/>
            </a:pPr>
            <a:r>
              <a:rPr lang="no" sz="1500">
                <a:solidFill>
                  <a:schemeClr val="dk1"/>
                </a:solidFill>
              </a:rPr>
              <a:t>Be om å få tilsendt referater, årshjul, nyhetsbrev og/ eller annen aktuell informasjon.</a:t>
            </a:r>
            <a:endParaRPr sz="1500">
              <a:solidFill>
                <a:schemeClr val="dk1"/>
              </a:solidFill>
            </a:endParaRPr>
          </a:p>
          <a:p>
            <a:pPr indent="-323850" lvl="0" marL="457200" rtl="0" algn="l">
              <a:lnSpc>
                <a:spcPct val="100000"/>
              </a:lnSpc>
              <a:spcBef>
                <a:spcPts val="800"/>
              </a:spcBef>
              <a:spcAft>
                <a:spcPts val="0"/>
              </a:spcAft>
              <a:buClr>
                <a:schemeClr val="dk1"/>
              </a:buClr>
              <a:buSzPts val="1500"/>
              <a:buChar char="●"/>
            </a:pPr>
            <a:r>
              <a:rPr lang="no" sz="1500">
                <a:solidFill>
                  <a:schemeClr val="dk1"/>
                </a:solidFill>
              </a:rPr>
              <a:t>Inviter dere inn på styremøter, for å se hvordan styret fungerer og jobber</a:t>
            </a:r>
            <a:endParaRPr sz="1500">
              <a:solidFill>
                <a:schemeClr val="dk1"/>
              </a:solidFill>
            </a:endParaRPr>
          </a:p>
          <a:p>
            <a:pPr indent="-323850" lvl="0" marL="457200" rtl="0" algn="l">
              <a:lnSpc>
                <a:spcPct val="100000"/>
              </a:lnSpc>
              <a:spcBef>
                <a:spcPts val="800"/>
              </a:spcBef>
              <a:spcAft>
                <a:spcPts val="0"/>
              </a:spcAft>
              <a:buClr>
                <a:schemeClr val="dk1"/>
              </a:buClr>
              <a:buSzPts val="1500"/>
              <a:buChar char="●"/>
            </a:pPr>
            <a:r>
              <a:rPr lang="no" sz="1500">
                <a:solidFill>
                  <a:schemeClr val="dk1"/>
                </a:solidFill>
              </a:rPr>
              <a:t>Hvilken kompetanse trenger styret (hvilke funksjoner bør styrkes eller fornyes)</a:t>
            </a:r>
            <a:endParaRPr sz="1500">
              <a:solidFill>
                <a:schemeClr val="dk1"/>
              </a:solidFill>
            </a:endParaRPr>
          </a:p>
          <a:p>
            <a:pPr indent="-323850" lvl="0" marL="457200" rtl="0" algn="l">
              <a:lnSpc>
                <a:spcPct val="100000"/>
              </a:lnSpc>
              <a:spcBef>
                <a:spcPts val="800"/>
              </a:spcBef>
              <a:spcAft>
                <a:spcPts val="0"/>
              </a:spcAft>
              <a:buClr>
                <a:schemeClr val="dk1"/>
              </a:buClr>
              <a:buSzPts val="1500"/>
              <a:buChar char="●"/>
            </a:pPr>
            <a:r>
              <a:rPr lang="no" sz="1500">
                <a:solidFill>
                  <a:schemeClr val="dk1"/>
                </a:solidFill>
              </a:rPr>
              <a:t>Send ut spørreskjema til alle i styret. </a:t>
            </a:r>
            <a:endParaRPr sz="1500">
              <a:solidFill>
                <a:schemeClr val="dk1"/>
              </a:solidFill>
            </a:endParaRPr>
          </a:p>
          <a:p>
            <a:pPr indent="-323850" lvl="0" marL="457200" rtl="0" algn="l">
              <a:lnSpc>
                <a:spcPct val="100000"/>
              </a:lnSpc>
              <a:spcBef>
                <a:spcPts val="800"/>
              </a:spcBef>
              <a:spcAft>
                <a:spcPts val="0"/>
              </a:spcAft>
              <a:buClr>
                <a:schemeClr val="dk1"/>
              </a:buClr>
              <a:buSzPts val="1500"/>
              <a:buChar char="●"/>
            </a:pPr>
            <a:r>
              <a:rPr lang="no" sz="1500">
                <a:solidFill>
                  <a:schemeClr val="dk1"/>
                </a:solidFill>
              </a:rPr>
              <a:t>Samlet valgkomite intervjuer en og en, både de som er på valg og ikke på valg. </a:t>
            </a:r>
            <a:endParaRPr sz="1500">
              <a:solidFill>
                <a:schemeClr val="dk1"/>
              </a:solidFill>
            </a:endParaRPr>
          </a:p>
          <a:p>
            <a:pPr indent="0" lvl="0" marL="457200" rtl="0" algn="l">
              <a:lnSpc>
                <a:spcPct val="100000"/>
              </a:lnSpc>
              <a:spcBef>
                <a:spcPts val="600"/>
              </a:spcBef>
              <a:spcAft>
                <a:spcPts val="0"/>
              </a:spcAft>
              <a:buNone/>
            </a:pPr>
            <a:r>
              <a:t/>
            </a:r>
            <a:endParaRPr sz="1500">
              <a:solidFill>
                <a:schemeClr val="dk1"/>
              </a:solidFill>
            </a:endParaRPr>
          </a:p>
          <a:p>
            <a:pPr indent="0" lvl="0" marL="457200" rtl="0" algn="l">
              <a:lnSpc>
                <a:spcPct val="100000"/>
              </a:lnSpc>
              <a:spcBef>
                <a:spcPts val="600"/>
              </a:spcBef>
              <a:spcAft>
                <a:spcPts val="0"/>
              </a:spcAft>
              <a:buNone/>
            </a:pPr>
            <a:r>
              <a:t/>
            </a:r>
            <a:endParaRPr sz="1500">
              <a:solidFill>
                <a:schemeClr val="dk1"/>
              </a:solidFill>
            </a:endParaRPr>
          </a:p>
          <a:p>
            <a:pPr indent="0" lvl="0" marL="457200" rtl="0" algn="l">
              <a:lnSpc>
                <a:spcPct val="100000"/>
              </a:lnSpc>
              <a:spcBef>
                <a:spcPts val="800"/>
              </a:spcBef>
              <a:spcAft>
                <a:spcPts val="0"/>
              </a:spcAft>
              <a:buNone/>
            </a:pPr>
            <a:r>
              <a:t/>
            </a:r>
            <a:endParaRPr sz="1500">
              <a:solidFill>
                <a:srgbClr val="7F7F7F"/>
              </a:solidFill>
            </a:endParaRPr>
          </a:p>
          <a:p>
            <a:pPr indent="0" lvl="0" marL="457200" rtl="0" algn="l">
              <a:lnSpc>
                <a:spcPct val="100000"/>
              </a:lnSpc>
              <a:spcBef>
                <a:spcPts val="0"/>
              </a:spcBef>
              <a:spcAft>
                <a:spcPts val="0"/>
              </a:spcAft>
              <a:buNone/>
            </a:pPr>
            <a:r>
              <a:t/>
            </a:r>
            <a:endParaRPr sz="1500"/>
          </a:p>
        </p:txBody>
      </p:sp>
      <p:sp>
        <p:nvSpPr>
          <p:cNvPr id="168" name="Google Shape;168;p28"/>
          <p:cNvSpPr txBox="1"/>
          <p:nvPr>
            <p:ph idx="2" type="body"/>
          </p:nvPr>
        </p:nvSpPr>
        <p:spPr>
          <a:xfrm>
            <a:off x="5144100" y="1152475"/>
            <a:ext cx="3999900" cy="35829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600"/>
              </a:spcBef>
              <a:spcAft>
                <a:spcPts val="600"/>
              </a:spcAft>
              <a:buNone/>
            </a:pPr>
            <a:r>
              <a:t/>
            </a:r>
            <a:endParaRPr/>
          </a:p>
        </p:txBody>
      </p:sp>
      <p:pic>
        <p:nvPicPr>
          <p:cNvPr id="169" name="Google Shape;169;p28"/>
          <p:cNvPicPr preferRelativeResize="0"/>
          <p:nvPr/>
        </p:nvPicPr>
        <p:blipFill>
          <a:blip r:embed="rId3">
            <a:alphaModFix/>
          </a:blip>
          <a:stretch>
            <a:fillRect/>
          </a:stretch>
        </p:blipFill>
        <p:spPr>
          <a:xfrm>
            <a:off x="0" y="2"/>
            <a:ext cx="2612925" cy="906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ph type="title"/>
          </p:nvPr>
        </p:nvSpPr>
        <p:spPr>
          <a:xfrm>
            <a:off x="311700" y="570350"/>
            <a:ext cx="8520600" cy="53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no" sz="2320"/>
              <a:t>Markedsføring og «salg» av tillitsverv </a:t>
            </a:r>
            <a:endParaRPr sz="2320">
              <a:solidFill>
                <a:srgbClr val="FF0000"/>
              </a:solidFill>
            </a:endParaRPr>
          </a:p>
        </p:txBody>
      </p:sp>
      <p:sp>
        <p:nvSpPr>
          <p:cNvPr id="175" name="Google Shape;175;p29"/>
          <p:cNvSpPr txBox="1"/>
          <p:nvPr>
            <p:ph idx="1" type="body"/>
          </p:nvPr>
        </p:nvSpPr>
        <p:spPr>
          <a:xfrm>
            <a:off x="394675" y="1275225"/>
            <a:ext cx="3999900" cy="32937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dk1"/>
              </a:buClr>
              <a:buSzPts val="1400"/>
              <a:buChar char="●"/>
            </a:pPr>
            <a:r>
              <a:rPr lang="no">
                <a:solidFill>
                  <a:schemeClr val="dk1"/>
                </a:solidFill>
              </a:rPr>
              <a:t>Vær synlige og aktive (aktiviteter,mail fb o.l )</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Skap interesse for de ulike vervene</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Ha oversikt over arbeidsoppgaver i de ulike vervene</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Vis engasjement og vær motivert i samtaler med kandidater</a:t>
            </a:r>
            <a:endParaRPr>
              <a:solidFill>
                <a:schemeClr val="dk1"/>
              </a:solidFill>
            </a:endParaRPr>
          </a:p>
          <a:p>
            <a:pPr indent="-317500" lvl="0" marL="457200" rtl="0" algn="l">
              <a:lnSpc>
                <a:spcPct val="100000"/>
              </a:lnSpc>
              <a:spcBef>
                <a:spcPts val="1000"/>
              </a:spcBef>
              <a:spcAft>
                <a:spcPts val="0"/>
              </a:spcAft>
              <a:buClr>
                <a:schemeClr val="dk1"/>
              </a:buClr>
              <a:buSzPts val="1400"/>
              <a:buChar char="●"/>
            </a:pPr>
            <a:r>
              <a:rPr lang="no">
                <a:solidFill>
                  <a:schemeClr val="dk1"/>
                </a:solidFill>
              </a:rPr>
              <a:t>Gi en så nøyaktig beskrivelse av styrearbeidet som mulig</a:t>
            </a:r>
            <a:endParaRPr>
              <a:solidFill>
                <a:schemeClr val="dk1"/>
              </a:solidFill>
            </a:endParaRPr>
          </a:p>
          <a:p>
            <a:pPr indent="-317500" lvl="0" marL="457200" rtl="0" algn="l">
              <a:lnSpc>
                <a:spcPct val="100000"/>
              </a:lnSpc>
              <a:spcBef>
                <a:spcPts val="1000"/>
              </a:spcBef>
              <a:spcAft>
                <a:spcPts val="1000"/>
              </a:spcAft>
              <a:buClr>
                <a:schemeClr val="dk1"/>
              </a:buClr>
              <a:buSzPts val="1400"/>
              <a:buChar char="●"/>
            </a:pPr>
            <a:r>
              <a:rPr lang="no">
                <a:solidFill>
                  <a:schemeClr val="dk1"/>
                </a:solidFill>
              </a:rPr>
              <a:t>Ikke si at det ikke er noe arbeid</a:t>
            </a:r>
            <a:endParaRPr>
              <a:solidFill>
                <a:schemeClr val="dk1"/>
              </a:solidFill>
            </a:endParaRPr>
          </a:p>
        </p:txBody>
      </p:sp>
      <p:sp>
        <p:nvSpPr>
          <p:cNvPr id="176" name="Google Shape;176;p29"/>
          <p:cNvSpPr txBox="1"/>
          <p:nvPr>
            <p:ph idx="2" type="body"/>
          </p:nvPr>
        </p:nvSpPr>
        <p:spPr>
          <a:xfrm>
            <a:off x="4441400" y="1379200"/>
            <a:ext cx="4391100" cy="3505200"/>
          </a:xfrm>
          <a:prstGeom prst="rect">
            <a:avLst/>
          </a:prstGeom>
        </p:spPr>
        <p:txBody>
          <a:bodyPr anchorCtr="0" anchor="t" bIns="91425" lIns="91425" spcFirstLastPara="1" rIns="91425" wrap="square" tIns="91425">
            <a:normAutofit/>
          </a:bodyPr>
          <a:lstStyle/>
          <a:p>
            <a:pPr indent="-317500" lvl="0" marL="457200" rtl="0" algn="l">
              <a:lnSpc>
                <a:spcPct val="95000"/>
              </a:lnSpc>
              <a:spcBef>
                <a:spcPts val="0"/>
              </a:spcBef>
              <a:spcAft>
                <a:spcPts val="0"/>
              </a:spcAft>
              <a:buClr>
                <a:schemeClr val="dk1"/>
              </a:buClr>
              <a:buSzPts val="1400"/>
              <a:buChar char="●"/>
            </a:pPr>
            <a:r>
              <a:rPr lang="no">
                <a:solidFill>
                  <a:schemeClr val="dk1"/>
                </a:solidFill>
              </a:rPr>
              <a:t>Vektlegg at tillitsvervet gir glede og er sosialt og lærerikt</a:t>
            </a:r>
            <a:endParaRPr>
              <a:solidFill>
                <a:schemeClr val="dk1"/>
              </a:solidFill>
            </a:endParaRPr>
          </a:p>
          <a:p>
            <a:pPr indent="-317500" lvl="0" marL="457200" rtl="0" algn="l">
              <a:lnSpc>
                <a:spcPct val="95000"/>
              </a:lnSpc>
              <a:spcBef>
                <a:spcPts val="600"/>
              </a:spcBef>
              <a:spcAft>
                <a:spcPts val="0"/>
              </a:spcAft>
              <a:buClr>
                <a:schemeClr val="dk1"/>
              </a:buClr>
              <a:buSzPts val="1400"/>
              <a:buChar char="●"/>
            </a:pPr>
            <a:r>
              <a:rPr lang="no">
                <a:solidFill>
                  <a:schemeClr val="dk1"/>
                </a:solidFill>
              </a:rPr>
              <a:t>Mulighet til å påvirke interessepolitisk</a:t>
            </a:r>
            <a:endParaRPr>
              <a:solidFill>
                <a:schemeClr val="dk1"/>
              </a:solidFill>
            </a:endParaRPr>
          </a:p>
          <a:p>
            <a:pPr indent="-317500" lvl="0" marL="457200" rtl="0" algn="l">
              <a:lnSpc>
                <a:spcPct val="95000"/>
              </a:lnSpc>
              <a:spcBef>
                <a:spcPts val="600"/>
              </a:spcBef>
              <a:spcAft>
                <a:spcPts val="0"/>
              </a:spcAft>
              <a:buClr>
                <a:schemeClr val="dk1"/>
              </a:buClr>
              <a:buSzPts val="1400"/>
              <a:buChar char="●"/>
            </a:pPr>
            <a:r>
              <a:rPr lang="no">
                <a:solidFill>
                  <a:schemeClr val="dk1"/>
                </a:solidFill>
              </a:rPr>
              <a:t>Mulighet til å skape en bedre hverdag for mennesker med ASD og deres pårørende</a:t>
            </a:r>
            <a:endParaRPr>
              <a:solidFill>
                <a:schemeClr val="dk1"/>
              </a:solidFill>
            </a:endParaRPr>
          </a:p>
          <a:p>
            <a:pPr indent="-317500" lvl="0" marL="457200" rtl="0" algn="l">
              <a:lnSpc>
                <a:spcPct val="95000"/>
              </a:lnSpc>
              <a:spcBef>
                <a:spcPts val="600"/>
              </a:spcBef>
              <a:spcAft>
                <a:spcPts val="0"/>
              </a:spcAft>
              <a:buClr>
                <a:schemeClr val="dk1"/>
              </a:buClr>
              <a:buSzPts val="1400"/>
              <a:buChar char="●"/>
            </a:pPr>
            <a:r>
              <a:rPr lang="no">
                <a:solidFill>
                  <a:schemeClr val="dk1"/>
                </a:solidFill>
              </a:rPr>
              <a:t>Fortell at vedkommende er viktig for foreningen  på grunn av sin kompetanse, engasjement</a:t>
            </a:r>
            <a:endParaRPr>
              <a:solidFill>
                <a:schemeClr val="dk1"/>
              </a:solidFill>
            </a:endParaRPr>
          </a:p>
          <a:p>
            <a:pPr indent="-317500" lvl="0" marL="457200" rtl="0" algn="l">
              <a:lnSpc>
                <a:spcPct val="95000"/>
              </a:lnSpc>
              <a:spcBef>
                <a:spcPts val="600"/>
              </a:spcBef>
              <a:spcAft>
                <a:spcPts val="0"/>
              </a:spcAft>
              <a:buClr>
                <a:schemeClr val="dk1"/>
              </a:buClr>
              <a:buSzPts val="1400"/>
              <a:buChar char="●"/>
            </a:pPr>
            <a:r>
              <a:rPr lang="no">
                <a:solidFill>
                  <a:schemeClr val="dk1"/>
                </a:solidFill>
              </a:rPr>
              <a:t>Trenger ikke være den tøffeste og rope høyest for å ha et styreverv</a:t>
            </a:r>
            <a:endParaRPr>
              <a:solidFill>
                <a:schemeClr val="dk1"/>
              </a:solidFill>
            </a:endParaRPr>
          </a:p>
          <a:p>
            <a:pPr indent="0" lvl="0" marL="0" rtl="0" algn="l">
              <a:lnSpc>
                <a:spcPct val="100000"/>
              </a:lnSpc>
              <a:spcBef>
                <a:spcPts val="600"/>
              </a:spcBef>
              <a:spcAft>
                <a:spcPts val="1000"/>
              </a:spcAft>
              <a:buClr>
                <a:schemeClr val="dk1"/>
              </a:buClr>
              <a:buSzPts val="1100"/>
              <a:buFont typeface="Arial"/>
              <a:buNone/>
            </a:pPr>
            <a:r>
              <a:t/>
            </a:r>
            <a:endParaRPr sz="1500"/>
          </a:p>
        </p:txBody>
      </p:sp>
      <p:pic>
        <p:nvPicPr>
          <p:cNvPr id="177" name="Google Shape;177;p29"/>
          <p:cNvPicPr preferRelativeResize="0"/>
          <p:nvPr/>
        </p:nvPicPr>
        <p:blipFill>
          <a:blip r:embed="rId3">
            <a:alphaModFix/>
          </a:blip>
          <a:stretch>
            <a:fillRect/>
          </a:stretch>
        </p:blipFill>
        <p:spPr>
          <a:xfrm>
            <a:off x="0" y="0"/>
            <a:ext cx="2447298" cy="715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0"/>
          <p:cNvSpPr txBox="1"/>
          <p:nvPr>
            <p:ph type="title"/>
          </p:nvPr>
        </p:nvSpPr>
        <p:spPr>
          <a:xfrm>
            <a:off x="311700" y="445025"/>
            <a:ext cx="8520600" cy="664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no"/>
              <a:t> Informèr</a:t>
            </a:r>
            <a:endParaRPr/>
          </a:p>
        </p:txBody>
      </p:sp>
      <p:sp>
        <p:nvSpPr>
          <p:cNvPr id="183" name="Google Shape;183;p30"/>
          <p:cNvSpPr txBox="1"/>
          <p:nvPr>
            <p:ph idx="1" type="body"/>
          </p:nvPr>
        </p:nvSpPr>
        <p:spPr>
          <a:xfrm>
            <a:off x="701200" y="1152475"/>
            <a:ext cx="3999900" cy="3416400"/>
          </a:xfrm>
          <a:prstGeom prst="rect">
            <a:avLst/>
          </a:prstGeom>
        </p:spPr>
        <p:txBody>
          <a:bodyPr anchorCtr="0" anchor="t" bIns="91425" lIns="91425" spcFirstLastPara="1" rIns="91425" wrap="square" tIns="91425">
            <a:normAutofit lnSpcReduction="10000"/>
          </a:bodyPr>
          <a:lstStyle/>
          <a:p>
            <a:pPr indent="-317500" lvl="0" marL="457200" rtl="0" algn="l">
              <a:lnSpc>
                <a:spcPct val="100000"/>
              </a:lnSpc>
              <a:spcBef>
                <a:spcPts val="0"/>
              </a:spcBef>
              <a:spcAft>
                <a:spcPts val="0"/>
              </a:spcAft>
              <a:buClr>
                <a:srgbClr val="030925"/>
              </a:buClr>
              <a:buSzPts val="1400"/>
              <a:buChar char="●"/>
            </a:pPr>
            <a:r>
              <a:rPr lang="no">
                <a:solidFill>
                  <a:srgbClr val="030925"/>
                </a:solidFill>
              </a:rPr>
              <a:t>Ha en bred og åpen prosess. Bruk tid på å spre ordet om at det skal velges nye kandidater og å oppsøke mulige kandidater.</a:t>
            </a:r>
            <a:endParaRPr>
              <a:solidFill>
                <a:srgbClr val="030925"/>
              </a:solidFill>
            </a:endParaRPr>
          </a:p>
          <a:p>
            <a:pPr indent="-317500" lvl="0" marL="457200" rtl="0" algn="l">
              <a:lnSpc>
                <a:spcPct val="100000"/>
              </a:lnSpc>
              <a:spcBef>
                <a:spcPts val="800"/>
              </a:spcBef>
              <a:spcAft>
                <a:spcPts val="0"/>
              </a:spcAft>
              <a:buClr>
                <a:srgbClr val="030925"/>
              </a:buClr>
              <a:buSzPts val="1400"/>
              <a:buChar char="●"/>
            </a:pPr>
            <a:r>
              <a:rPr lang="no">
                <a:solidFill>
                  <a:srgbClr val="030925"/>
                </a:solidFill>
              </a:rPr>
              <a:t>Sende e-post til medlemmene i god tid før årsmøte om å nominere kandidater, hvilke posisjoner som er på valg og nominasjonsfrist.</a:t>
            </a:r>
            <a:endParaRPr>
              <a:solidFill>
                <a:srgbClr val="030925"/>
              </a:solidFill>
            </a:endParaRPr>
          </a:p>
          <a:p>
            <a:pPr indent="-317500" lvl="0" marL="457200" rtl="0" algn="l">
              <a:lnSpc>
                <a:spcPct val="100000"/>
              </a:lnSpc>
              <a:spcBef>
                <a:spcPts val="800"/>
              </a:spcBef>
              <a:spcAft>
                <a:spcPts val="0"/>
              </a:spcAft>
              <a:buClr>
                <a:srgbClr val="030925"/>
              </a:buClr>
              <a:buSzPts val="1400"/>
              <a:buChar char="●"/>
            </a:pPr>
            <a:r>
              <a:rPr lang="no">
                <a:solidFill>
                  <a:srgbClr val="030925"/>
                </a:solidFill>
              </a:rPr>
              <a:t>Bruk sosiale medier til å oppfordre medlemmene til å nominere kandidater. Husk kontaktinfo og frist</a:t>
            </a:r>
            <a:endParaRPr>
              <a:solidFill>
                <a:srgbClr val="030925"/>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Delta på aktiviteter</a:t>
            </a:r>
            <a:endParaRPr>
              <a:solidFill>
                <a:schemeClr val="dk1"/>
              </a:solidFill>
            </a:endParaRPr>
          </a:p>
          <a:p>
            <a:pPr indent="-317500" lvl="0" marL="457200" rtl="0" algn="l">
              <a:lnSpc>
                <a:spcPct val="100000"/>
              </a:lnSpc>
              <a:spcBef>
                <a:spcPts val="800"/>
              </a:spcBef>
              <a:spcAft>
                <a:spcPts val="0"/>
              </a:spcAft>
              <a:buClr>
                <a:schemeClr val="dk1"/>
              </a:buClr>
              <a:buSzPts val="1400"/>
              <a:buChar char="●"/>
            </a:pPr>
            <a:r>
              <a:rPr lang="no">
                <a:solidFill>
                  <a:schemeClr val="dk1"/>
                </a:solidFill>
              </a:rPr>
              <a:t>Snakk med medlemmer</a:t>
            </a:r>
            <a:endParaRPr>
              <a:solidFill>
                <a:schemeClr val="dk1"/>
              </a:solidFill>
            </a:endParaRPr>
          </a:p>
          <a:p>
            <a:pPr indent="0" lvl="0" marL="0" rtl="0" algn="l">
              <a:lnSpc>
                <a:spcPct val="100000"/>
              </a:lnSpc>
              <a:spcBef>
                <a:spcPts val="800"/>
              </a:spcBef>
              <a:spcAft>
                <a:spcPts val="800"/>
              </a:spcAft>
              <a:buNone/>
            </a:pPr>
            <a:r>
              <a:t/>
            </a:r>
            <a:endParaRPr/>
          </a:p>
        </p:txBody>
      </p:sp>
      <p:pic>
        <p:nvPicPr>
          <p:cNvPr id="184" name="Google Shape;184;p30"/>
          <p:cNvPicPr preferRelativeResize="0"/>
          <p:nvPr/>
        </p:nvPicPr>
        <p:blipFill>
          <a:blip r:embed="rId3">
            <a:alphaModFix/>
          </a:blip>
          <a:stretch>
            <a:fillRect/>
          </a:stretch>
        </p:blipFill>
        <p:spPr>
          <a:xfrm>
            <a:off x="0" y="59925"/>
            <a:ext cx="2411398" cy="836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0" name="Google Shape;190;p3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91" name="Google Shape;191;p3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2" name="Google Shape;192;p31"/>
          <p:cNvPicPr preferRelativeResize="0"/>
          <p:nvPr/>
        </p:nvPicPr>
        <p:blipFill>
          <a:blip r:embed="rId3">
            <a:alphaModFix/>
          </a:blip>
          <a:stretch>
            <a:fillRect/>
          </a:stretch>
        </p:blipFill>
        <p:spPr>
          <a:xfrm>
            <a:off x="2748464" y="0"/>
            <a:ext cx="3647071"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8" name="Google Shape;198;p3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99" name="Google Shape;199;p3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0" name="Google Shape;200;p32"/>
          <p:cNvPicPr preferRelativeResize="0"/>
          <p:nvPr/>
        </p:nvPicPr>
        <p:blipFill>
          <a:blip r:embed="rId3">
            <a:alphaModFix/>
          </a:blip>
          <a:stretch>
            <a:fillRect/>
          </a:stretch>
        </p:blipFill>
        <p:spPr>
          <a:xfrm>
            <a:off x="1935852" y="723025"/>
            <a:ext cx="5272289" cy="3991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6" name="Google Shape;206;p3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07" name="Google Shape;207;p3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8" name="Google Shape;208;p33"/>
          <p:cNvPicPr preferRelativeResize="0"/>
          <p:nvPr/>
        </p:nvPicPr>
        <p:blipFill>
          <a:blip r:embed="rId3">
            <a:alphaModFix/>
          </a:blip>
          <a:stretch>
            <a:fillRect/>
          </a:stretch>
        </p:blipFill>
        <p:spPr>
          <a:xfrm>
            <a:off x="2747629" y="0"/>
            <a:ext cx="3648742"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4" name="Google Shape;214;p3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15" name="Google Shape;215;p3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6" name="Google Shape;216;p34"/>
          <p:cNvPicPr preferRelativeResize="0"/>
          <p:nvPr/>
        </p:nvPicPr>
        <p:blipFill>
          <a:blip r:embed="rId3">
            <a:alphaModFix/>
          </a:blip>
          <a:stretch>
            <a:fillRect/>
          </a:stretch>
        </p:blipFill>
        <p:spPr>
          <a:xfrm>
            <a:off x="2727049" y="0"/>
            <a:ext cx="3689902"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2" name="Google Shape;222;p3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23" name="Google Shape;223;p3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4" name="Google Shape;224;p35"/>
          <p:cNvPicPr preferRelativeResize="0"/>
          <p:nvPr/>
        </p:nvPicPr>
        <p:blipFill>
          <a:blip r:embed="rId3">
            <a:alphaModFix/>
          </a:blip>
          <a:stretch>
            <a:fillRect/>
          </a:stretch>
        </p:blipFill>
        <p:spPr>
          <a:xfrm>
            <a:off x="2694342" y="0"/>
            <a:ext cx="3755316" cy="51434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0" name="Google Shape;230;p3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31" name="Google Shape;231;p3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2" name="Google Shape;232;p36"/>
          <p:cNvPicPr preferRelativeResize="0"/>
          <p:nvPr/>
        </p:nvPicPr>
        <p:blipFill>
          <a:blip r:embed="rId3">
            <a:alphaModFix/>
          </a:blip>
          <a:stretch>
            <a:fillRect/>
          </a:stretch>
        </p:blipFill>
        <p:spPr>
          <a:xfrm>
            <a:off x="2768175" y="0"/>
            <a:ext cx="3607648" cy="51434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8" name="Google Shape;238;p3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39" name="Google Shape;239;p3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0" name="Google Shape;240;p37"/>
          <p:cNvPicPr preferRelativeResize="0"/>
          <p:nvPr/>
        </p:nvPicPr>
        <p:blipFill>
          <a:blip r:embed="rId3">
            <a:alphaModFix/>
          </a:blip>
          <a:stretch>
            <a:fillRect/>
          </a:stretch>
        </p:blipFill>
        <p:spPr>
          <a:xfrm>
            <a:off x="2741471" y="0"/>
            <a:ext cx="3661057" cy="51434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6" name="Google Shape;246;p3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47" name="Google Shape;247;p3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8" name="Google Shape;248;p38"/>
          <p:cNvPicPr preferRelativeResize="0"/>
          <p:nvPr/>
        </p:nvPicPr>
        <p:blipFill>
          <a:blip r:embed="rId3">
            <a:alphaModFix/>
          </a:blip>
          <a:stretch>
            <a:fillRect/>
          </a:stretch>
        </p:blipFill>
        <p:spPr>
          <a:xfrm>
            <a:off x="2748464" y="0"/>
            <a:ext cx="3647071" cy="5143499"/>
          </a:xfrm>
          <a:prstGeom prst="rect">
            <a:avLst/>
          </a:prstGeom>
          <a:noFill/>
          <a:ln>
            <a:noFill/>
          </a:ln>
        </p:spPr>
      </p:pic>
      <p:pic>
        <p:nvPicPr>
          <p:cNvPr id="249" name="Google Shape;249;p38"/>
          <p:cNvPicPr preferRelativeResize="0"/>
          <p:nvPr/>
        </p:nvPicPr>
        <p:blipFill>
          <a:blip r:embed="rId4">
            <a:alphaModFix/>
          </a:blip>
          <a:stretch>
            <a:fillRect/>
          </a:stretch>
        </p:blipFill>
        <p:spPr>
          <a:xfrm>
            <a:off x="2747629" y="0"/>
            <a:ext cx="3648742" cy="5143500"/>
          </a:xfrm>
          <a:prstGeom prst="rect">
            <a:avLst/>
          </a:prstGeom>
          <a:noFill/>
          <a:ln>
            <a:noFill/>
          </a:ln>
        </p:spPr>
      </p:pic>
      <p:pic>
        <p:nvPicPr>
          <p:cNvPr id="250" name="Google Shape;250;p38"/>
          <p:cNvPicPr preferRelativeResize="0"/>
          <p:nvPr/>
        </p:nvPicPr>
        <p:blipFill>
          <a:blip r:embed="rId5">
            <a:alphaModFix/>
          </a:blip>
          <a:stretch>
            <a:fillRect/>
          </a:stretch>
        </p:blipFill>
        <p:spPr>
          <a:xfrm>
            <a:off x="2727049" y="0"/>
            <a:ext cx="3689902" cy="5143499"/>
          </a:xfrm>
          <a:prstGeom prst="rect">
            <a:avLst/>
          </a:prstGeom>
          <a:noFill/>
          <a:ln>
            <a:noFill/>
          </a:ln>
        </p:spPr>
      </p:pic>
      <p:pic>
        <p:nvPicPr>
          <p:cNvPr id="251" name="Google Shape;251;p38"/>
          <p:cNvPicPr preferRelativeResize="0"/>
          <p:nvPr/>
        </p:nvPicPr>
        <p:blipFill>
          <a:blip r:embed="rId6">
            <a:alphaModFix/>
          </a:blip>
          <a:stretch>
            <a:fillRect/>
          </a:stretch>
        </p:blipFill>
        <p:spPr>
          <a:xfrm>
            <a:off x="2694342" y="0"/>
            <a:ext cx="3755316" cy="5143499"/>
          </a:xfrm>
          <a:prstGeom prst="rect">
            <a:avLst/>
          </a:prstGeom>
          <a:noFill/>
          <a:ln>
            <a:noFill/>
          </a:ln>
        </p:spPr>
      </p:pic>
      <p:pic>
        <p:nvPicPr>
          <p:cNvPr id="252" name="Google Shape;252;p38"/>
          <p:cNvPicPr preferRelativeResize="0"/>
          <p:nvPr/>
        </p:nvPicPr>
        <p:blipFill>
          <a:blip r:embed="rId7">
            <a:alphaModFix/>
          </a:blip>
          <a:stretch>
            <a:fillRect/>
          </a:stretch>
        </p:blipFill>
        <p:spPr>
          <a:xfrm>
            <a:off x="2768175" y="0"/>
            <a:ext cx="3607648" cy="5143498"/>
          </a:xfrm>
          <a:prstGeom prst="rect">
            <a:avLst/>
          </a:prstGeom>
          <a:noFill/>
          <a:ln>
            <a:noFill/>
          </a:ln>
        </p:spPr>
      </p:pic>
      <p:pic>
        <p:nvPicPr>
          <p:cNvPr id="253" name="Google Shape;253;p38"/>
          <p:cNvPicPr preferRelativeResize="0"/>
          <p:nvPr/>
        </p:nvPicPr>
        <p:blipFill>
          <a:blip r:embed="rId8">
            <a:alphaModFix/>
          </a:blip>
          <a:stretch>
            <a:fillRect/>
          </a:stretch>
        </p:blipFill>
        <p:spPr>
          <a:xfrm>
            <a:off x="2741471" y="0"/>
            <a:ext cx="3661057" cy="5143499"/>
          </a:xfrm>
          <a:prstGeom prst="rect">
            <a:avLst/>
          </a:prstGeom>
          <a:noFill/>
          <a:ln>
            <a:noFill/>
          </a:ln>
        </p:spPr>
      </p:pic>
      <p:pic>
        <p:nvPicPr>
          <p:cNvPr id="254" name="Google Shape;254;p38"/>
          <p:cNvPicPr preferRelativeResize="0"/>
          <p:nvPr/>
        </p:nvPicPr>
        <p:blipFill>
          <a:blip r:embed="rId9">
            <a:alphaModFix/>
          </a:blip>
          <a:stretch>
            <a:fillRect/>
          </a:stretch>
        </p:blipFill>
        <p:spPr>
          <a:xfrm>
            <a:off x="2722287" y="0"/>
            <a:ext cx="3699425" cy="51434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0" name="Google Shape;260;p3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61" name="Google Shape;261;p3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2" name="Google Shape;262;p39"/>
          <p:cNvPicPr preferRelativeResize="0"/>
          <p:nvPr/>
        </p:nvPicPr>
        <p:blipFill>
          <a:blip r:embed="rId3">
            <a:alphaModFix/>
          </a:blip>
          <a:stretch>
            <a:fillRect/>
          </a:stretch>
        </p:blipFill>
        <p:spPr>
          <a:xfrm>
            <a:off x="2664860" y="0"/>
            <a:ext cx="3814281"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8" name="Google Shape;268;p4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69" name="Google Shape;269;p4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0" name="Google Shape;270;p40"/>
          <p:cNvPicPr preferRelativeResize="0"/>
          <p:nvPr/>
        </p:nvPicPr>
        <p:blipFill>
          <a:blip r:embed="rId3">
            <a:alphaModFix/>
          </a:blip>
          <a:stretch>
            <a:fillRect/>
          </a:stretch>
        </p:blipFill>
        <p:spPr>
          <a:xfrm>
            <a:off x="2637943" y="0"/>
            <a:ext cx="3868113" cy="51434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6" name="Google Shape;276;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77" name="Google Shape;277;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8" name="Google Shape;278;p41"/>
          <p:cNvPicPr preferRelativeResize="0"/>
          <p:nvPr/>
        </p:nvPicPr>
        <p:blipFill>
          <a:blip r:embed="rId3">
            <a:alphaModFix/>
          </a:blip>
          <a:stretch>
            <a:fillRect/>
          </a:stretch>
        </p:blipFill>
        <p:spPr>
          <a:xfrm>
            <a:off x="2713210" y="0"/>
            <a:ext cx="3717580" cy="5143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idx="4294967295" type="title"/>
          </p:nvPr>
        </p:nvSpPr>
        <p:spPr>
          <a:xfrm>
            <a:off x="311700" y="273825"/>
            <a:ext cx="8520600" cy="44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Nettsiden til Autismeforeningen </a:t>
            </a:r>
            <a:endParaRPr/>
          </a:p>
        </p:txBody>
      </p:sp>
      <p:pic>
        <p:nvPicPr>
          <p:cNvPr id="284" name="Google Shape;284;p42"/>
          <p:cNvPicPr preferRelativeResize="0"/>
          <p:nvPr/>
        </p:nvPicPr>
        <p:blipFill>
          <a:blip r:embed="rId3">
            <a:alphaModFix/>
          </a:blip>
          <a:stretch>
            <a:fillRect/>
          </a:stretch>
        </p:blipFill>
        <p:spPr>
          <a:xfrm>
            <a:off x="678525" y="1132025"/>
            <a:ext cx="2427577" cy="3551150"/>
          </a:xfrm>
          <a:prstGeom prst="rect">
            <a:avLst/>
          </a:prstGeom>
          <a:noFill/>
          <a:ln>
            <a:noFill/>
          </a:ln>
        </p:spPr>
      </p:pic>
      <p:pic>
        <p:nvPicPr>
          <p:cNvPr id="285" name="Google Shape;285;p42"/>
          <p:cNvPicPr preferRelativeResize="0"/>
          <p:nvPr/>
        </p:nvPicPr>
        <p:blipFill>
          <a:blip r:embed="rId4">
            <a:alphaModFix/>
          </a:blip>
          <a:stretch>
            <a:fillRect/>
          </a:stretch>
        </p:blipFill>
        <p:spPr>
          <a:xfrm>
            <a:off x="3295250" y="1174850"/>
            <a:ext cx="5485875" cy="3144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3"/>
          <p:cNvSpPr txBox="1"/>
          <p:nvPr>
            <p:ph idx="4294967295" type="title"/>
          </p:nvPr>
        </p:nvSpPr>
        <p:spPr>
          <a:xfrm>
            <a:off x="311700" y="133800"/>
            <a:ext cx="8520600" cy="581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Hvor finner du dokumentene</a:t>
            </a:r>
            <a:endParaRPr/>
          </a:p>
        </p:txBody>
      </p:sp>
      <p:pic>
        <p:nvPicPr>
          <p:cNvPr id="291" name="Google Shape;291;p43"/>
          <p:cNvPicPr preferRelativeResize="0"/>
          <p:nvPr/>
        </p:nvPicPr>
        <p:blipFill>
          <a:blip r:embed="rId3">
            <a:alphaModFix/>
          </a:blip>
          <a:stretch>
            <a:fillRect/>
          </a:stretch>
        </p:blipFill>
        <p:spPr>
          <a:xfrm>
            <a:off x="1193100" y="787250"/>
            <a:ext cx="5822855" cy="41238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