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pSBOU4f6k50Ia01a7ohCTnCkt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32ed0c1f0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232ed0c1f0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32ed0c1f0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232ed0c1f0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32ed0c1f0a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232ed0c1f0a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32ed0c1f0a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232ed0c1f0a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32ed0c1f0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g232ed0c1f0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32ed0c1f0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232ed0c1f0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32ed0c1f0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232ed0c1f0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32ed0c1f0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232ed0c1f0a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32ed0c1f0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3" name="Google Shape;203;g232ed0c1f0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32ed0c1f0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232ed0c1f0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32ed0c1f0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32ed0c1f0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2ed0c1f0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g232ed0c1f0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2ed0c1f0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232ed0c1f0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32ed0c1f0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232ed0c1f0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32ed0c1f0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232ed0c1f0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b="1"/>
              <a:t>Frist for årsmøteinnkalling:</a:t>
            </a:r>
            <a:r>
              <a:rPr lang="en-US"/>
              <a:t>  4 uker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b="1"/>
              <a:t>Frist for å melde saker:</a:t>
            </a:r>
            <a:r>
              <a:rPr lang="en-US"/>
              <a:t> En uke før årsmøtet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b="1"/>
              <a:t>Innkallingen skal inneholde:</a:t>
            </a:r>
            <a:r>
              <a:rPr lang="en-US"/>
              <a:t> Tid og sted, evt frist for å melde seg på.      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Saksliste, se Autismeforeningens vedtekter §       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Frist for å melde inn saker, og til hvem i styret.      </a:t>
            </a:r>
            <a:endParaRPr/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Oppgi eventuelt hvem som er på valg, og hvordan medlemmene kan fremme forslag på kandidater til valgkomiteens leder. Forutsetter kontakt med valgkomiteen i god tid. Hvem skal ha innkalling?  Alle medlemmer 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Må innkallingen være skriftlig?  Skriftlig innkalling anbefales. Utsending via epost er praktisk, men forutsetter kjent epost-adresse.     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b="1"/>
              <a:t>Kunngjør møtet på hjemmesiden.  </a:t>
            </a:r>
            <a:endParaRPr b="1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b="1"/>
              <a:t>Saksdokumenter   </a:t>
            </a:r>
            <a:endParaRPr b="1"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Årsberetning, aktivitetsplan, regnskap, revisjonsberetning, redegjørelse for innkomne saker og styrets innstilling til vedtak.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Medlemmene må få vite hvordan de kan gjøre seg kjent med innholdet (Blir dokumentene sendt til alle?) 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De som ønsker det får tilsendt dokumentene dersom de ber om det?     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Dokumentene legges fram i møtet, de som ønsker å lese før møtet kan møte opp litt før møtestart).       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Valgkomiteen utarbeider selv forslag, dette dokumentet er ikke sekretærens ansvar. Ikke alltid er innstillingen kjent før årsmøtet. 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6F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2291644" y="1458849"/>
            <a:ext cx="4899378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>
                <a:solidFill>
                  <a:srgbClr val="0B5DA9"/>
                </a:solidFill>
                <a:latin typeface="Arial"/>
                <a:ea typeface="Arial"/>
                <a:cs typeface="Arial"/>
                <a:sym typeface="Arial"/>
              </a:rPr>
              <a:t>Sekretær</a:t>
            </a:r>
            <a:endParaRPr>
              <a:solidFill>
                <a:srgbClr val="0B5DA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2291644" y="3253318"/>
            <a:ext cx="2534639" cy="52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Hva er min rolle?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descr="Et bilde som inneholder tekst&#10;&#10;Automatisk generert beskrivels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64533" y="1458849"/>
            <a:ext cx="5496558" cy="3091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32ed0c1f0a_0_50"/>
          <p:cNvSpPr txBox="1">
            <a:spLocks noGrp="1"/>
          </p:cNvSpPr>
          <p:nvPr>
            <p:ph type="title"/>
          </p:nvPr>
        </p:nvSpPr>
        <p:spPr>
          <a:xfrm>
            <a:off x="1070611" y="492613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Retningslinjer for protokollføring</a:t>
            </a:r>
            <a:endParaRPr/>
          </a:p>
        </p:txBody>
      </p:sp>
      <p:sp>
        <p:nvSpPr>
          <p:cNvPr id="149" name="Google Shape;149;g232ed0c1f0a_0_50"/>
          <p:cNvSpPr txBox="1">
            <a:spLocks noGrp="1"/>
          </p:cNvSpPr>
          <p:nvPr>
            <p:ph type="body" idx="1"/>
          </p:nvPr>
        </p:nvSpPr>
        <p:spPr>
          <a:xfrm>
            <a:off x="838200" y="1620583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630"/>
              <a:buChar char="•"/>
            </a:pPr>
            <a:r>
              <a:rPr lang="en-US"/>
              <a:t>Protokollen er et historisk dokument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630"/>
              <a:buChar char="•"/>
            </a:pPr>
            <a:r>
              <a:rPr lang="en-US"/>
              <a:t>Protokollen tilhører fylkesavdelingen.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630"/>
              <a:buChar char="•"/>
            </a:pPr>
            <a:r>
              <a:rPr lang="en-US"/>
              <a:t>Når nytt styre velges, skal protokollen oversendes det nye styret. 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630"/>
              <a:buChar char="•"/>
            </a:pPr>
            <a:r>
              <a:rPr lang="en-US"/>
              <a:t>Det er noen enkle retningslinjer for protokollføring som er utviklet gjennom årene og tilpasset virksomheten i frivillige organisasjoner.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75630"/>
              <a:buChar char="•"/>
            </a:pPr>
            <a:r>
              <a:rPr lang="en-US"/>
              <a:t>Dersom vi følger disse enkle retningslinjer, vil det være lett å skrive en årsberetning når året er omme og styret skal rapportere til årsmøtet.  </a:t>
            </a:r>
            <a:endParaRPr/>
          </a:p>
        </p:txBody>
      </p:sp>
      <p:pic>
        <p:nvPicPr>
          <p:cNvPr id="150" name="Google Shape;150;g232ed0c1f0a_0_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32ed0c1f0a_0_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Retningslinjer for protokollføring</a:t>
            </a:r>
            <a:endParaRPr/>
          </a:p>
        </p:txBody>
      </p:sp>
      <p:sp>
        <p:nvSpPr>
          <p:cNvPr id="156" name="Google Shape;156;g232ed0c1f0a_0_7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Char char="•"/>
            </a:pPr>
            <a:r>
              <a:rPr lang="en-US"/>
              <a:t>Tid og sted: 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lang="en-US"/>
              <a:t>Når ble møtet holdt (dato og klokkeslett), hvor foregikk møtet (sted, eventuelt en adresse)?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Char char="•"/>
            </a:pPr>
            <a:r>
              <a:rPr lang="en-US"/>
              <a:t>Tilstede: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lang="en-US"/>
              <a:t>Hvem deltok på møtet? Navn (fornavn og etternavn).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lang="en-US"/>
              <a:t>Dersom en eller flere ikke deltok på hele møtet, bør det skrives ned (eks.: NN deltok ikke i behandlingen av sak xx-2013.NN kom på møtet kl 19.30. NN forlot møtet kl 19.00).  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Char char="•"/>
            </a:pPr>
            <a:r>
              <a:rPr lang="en-US"/>
              <a:t>Ikke til stede/forfall: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lang="en-US"/>
              <a:t>Angi dersom noen som var innkalt ikke kunne møte. Vi kan eventuelt skille mellom meldt forfall (varslet at vedkommende ikke kunne delta) eller forfall (møtte ikke). </a:t>
            </a:r>
            <a:endParaRPr/>
          </a:p>
        </p:txBody>
      </p:sp>
      <p:pic>
        <p:nvPicPr>
          <p:cNvPr id="157" name="Google Shape;157;g232ed0c1f0a_0_7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32ed0c1f0a_0_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Forts.</a:t>
            </a:r>
            <a:endParaRPr/>
          </a:p>
        </p:txBody>
      </p:sp>
      <p:sp>
        <p:nvSpPr>
          <p:cNvPr id="163" name="Google Shape;163;g232ed0c1f0a_0_81"/>
          <p:cNvSpPr txBox="1">
            <a:spLocks noGrp="1"/>
          </p:cNvSpPr>
          <p:nvPr>
            <p:ph type="body" idx="1"/>
          </p:nvPr>
        </p:nvSpPr>
        <p:spPr>
          <a:xfrm>
            <a:off x="838200" y="1496016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Saksliste: Det letter oversikten at fullstendig saksliste for hele møtet føres inn i protokollen først, i den rekkefølge sakene ble behandlet. Deretter skrives en kort omtale av den enkelte sak og hvilket vedtak som ble gjort.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Sakslisten starter med  sak 1 ved årsskiftet, og sakene nummereres deretter fortløpende gjennom året.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Saksliste for et styremøte kan se slik ut: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88533"/>
              <a:buNone/>
            </a:pPr>
            <a:r>
              <a:rPr lang="en-US"/>
              <a:t>	</a:t>
            </a:r>
            <a:r>
              <a:rPr lang="en-US" sz="1700"/>
              <a:t>Styresak 1/2013   Godkjenne innkalling og saksliste</a:t>
            </a:r>
            <a:endParaRPr sz="17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4467"/>
              <a:buNone/>
            </a:pPr>
            <a:r>
              <a:rPr lang="en-US" sz="1700"/>
              <a:t>	Styresak 2/2013   Godkjenne protokoll fra forrige styremøte  </a:t>
            </a:r>
            <a:endParaRPr sz="1700"/>
          </a:p>
        </p:txBody>
      </p:sp>
      <p:pic>
        <p:nvPicPr>
          <p:cNvPr id="164" name="Google Shape;164;g232ed0c1f0a_0_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32ed0c1f0a_0_8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Forts.</a:t>
            </a:r>
            <a:endParaRPr/>
          </a:p>
        </p:txBody>
      </p:sp>
      <p:sp>
        <p:nvSpPr>
          <p:cNvPr id="170" name="Google Shape;170;g232ed0c1f0a_0_8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Protokoller oversendes Autismeforeningen sentralt.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 henhold til Autismeforeningens vedtekter skal Autismeforeningen sentralt ha kopi av protokoller fra styremøter og årsmøte.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Sekretæren forventes å gjøre dette, med mindre annet er avtalt i styret.  </a:t>
            </a:r>
            <a:endParaRPr/>
          </a:p>
        </p:txBody>
      </p:sp>
      <p:pic>
        <p:nvPicPr>
          <p:cNvPr id="171" name="Google Shape;171;g232ed0c1f0a_0_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32ed0c1f0a_0_55"/>
          <p:cNvSpPr txBox="1">
            <a:spLocks noGrp="1"/>
          </p:cNvSpPr>
          <p:nvPr>
            <p:ph type="title"/>
          </p:nvPr>
        </p:nvSpPr>
        <p:spPr>
          <a:xfrm>
            <a:off x="838200" y="6811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Referat fra styremøtene</a:t>
            </a:r>
            <a:endParaRPr/>
          </a:p>
        </p:txBody>
      </p:sp>
      <p:sp>
        <p:nvSpPr>
          <p:cNvPr id="177" name="Google Shape;177;g232ed0c1f0a_0_5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Et referat kan være til hjelp i arbeidet med interessepolitiske saker og gjør det også lettere å skrive beretningen i etterkant.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Styret kan benytte referat som et arbeidsnotat for å følge opp en sak over tid. Referat fra et møte forteller noe om oppslutningen, hvem som deltok som innledere, og hva som kom fram underveis i møtet. </a:t>
            </a:r>
            <a:br>
              <a:rPr lang="en-US"/>
            </a:b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Eventuelle konklusjoner bør også skrives ned i referatet.</a:t>
            </a:r>
            <a:br>
              <a:rPr lang="en-US"/>
            </a:br>
            <a:r>
              <a:rPr lang="en-US"/>
              <a:t> 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Referat vil i motsetning til protokoll ikke inneholde et vedtak.  </a:t>
            </a:r>
            <a:endParaRPr/>
          </a:p>
        </p:txBody>
      </p:sp>
      <p:pic>
        <p:nvPicPr>
          <p:cNvPr id="178" name="Google Shape;178;g232ed0c1f0a_0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32ed0c1f0a_0_60"/>
          <p:cNvSpPr txBox="1">
            <a:spLocks noGrp="1"/>
          </p:cNvSpPr>
          <p:nvPr>
            <p:ph type="title"/>
          </p:nvPr>
        </p:nvSpPr>
        <p:spPr>
          <a:xfrm>
            <a:off x="838200" y="49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Arkivhold - elektronisk mappestruktur</a:t>
            </a:r>
            <a:endParaRPr/>
          </a:p>
        </p:txBody>
      </p:sp>
      <p:sp>
        <p:nvSpPr>
          <p:cNvPr id="184" name="Google Shape;184;g232ed0c1f0a_0_6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099756" cy="52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Eiendom</a:t>
            </a:r>
            <a:br>
              <a:rPr lang="en-US" sz="2400"/>
            </a:br>
            <a:r>
              <a:rPr lang="en-US" sz="2400"/>
              <a:t>(se i balansen i regnskapet) </a:t>
            </a:r>
            <a:endParaRPr sz="240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Interessepolitikk og brukermedvirkning </a:t>
            </a:r>
            <a:endParaRPr sz="240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Likemannsarbeid </a:t>
            </a:r>
            <a:endParaRPr sz="240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Andre medlemsaktiviteter </a:t>
            </a:r>
            <a:endParaRPr sz="240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400"/>
              <a:t>Brevjournal  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Fra andre 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Egne henvendelser sendt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g232ed0c1f0a_0_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g232ed0c1f0a_0_60"/>
          <p:cNvSpPr txBox="1"/>
          <p:nvPr/>
        </p:nvSpPr>
        <p:spPr>
          <a:xfrm>
            <a:off x="6728177" y="1766350"/>
            <a:ext cx="4490155" cy="509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Styremøter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Innkallinger (egen mappe for hvert år)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Protokoller (egen mappe for hvert år)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Årsmøter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Årsberetning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Regnskap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Budsjett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Valgkomiteen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Innkomne saker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Arbeidsprogram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32ed0c1f0a_0_65"/>
          <p:cNvSpPr txBox="1">
            <a:spLocks noGrp="1"/>
          </p:cNvSpPr>
          <p:nvPr>
            <p:ph type="title"/>
          </p:nvPr>
        </p:nvSpPr>
        <p:spPr>
          <a:xfrm>
            <a:off x="838200" y="613481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Årsberetning</a:t>
            </a:r>
            <a:endParaRPr/>
          </a:p>
        </p:txBody>
      </p:sp>
      <p:sp>
        <p:nvSpPr>
          <p:cNvPr id="192" name="Google Shape;192;g232ed0c1f0a_0_65"/>
          <p:cNvSpPr txBox="1">
            <a:spLocks noGrp="1"/>
          </p:cNvSpPr>
          <p:nvPr>
            <p:ph type="body" idx="1"/>
          </p:nvPr>
        </p:nvSpPr>
        <p:spPr>
          <a:xfrm>
            <a:off x="838200" y="1673225"/>
            <a:ext cx="10515600" cy="50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Det er sekretærens oppgave å skrive dokumentet og lager gjerne det første utkastet. 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Hele styret er ansvarlig for innholdet. 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For å kunne skrive beretningen ferdig, må ofte flere bidra slik at all informasjon blir tilgjengelig for sekretæren.  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Det er altså styret, ikke sekretæren som legger fram beretningen for årsmøtet. 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Styret gjør vedtak om å legge fram beretningen for årsmøtet når beretningen er ferdig.  </a:t>
            </a:r>
            <a:endParaRPr/>
          </a:p>
          <a:p>
            <a:pPr marL="457200" lvl="0" indent="-4572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ct val="69498"/>
              <a:buChar char="•"/>
            </a:pPr>
            <a:r>
              <a:rPr lang="en-US"/>
              <a:t>Sekretæren sender årsberetningen til Autismeforeningen nasjonalt om ikke annet er avtalt.</a:t>
            </a:r>
            <a:endParaRPr/>
          </a:p>
        </p:txBody>
      </p:sp>
      <p:pic>
        <p:nvPicPr>
          <p:cNvPr id="193" name="Google Shape;193;g232ed0c1f0a_0_6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32ed0c1f0a_0_95"/>
          <p:cNvSpPr txBox="1">
            <a:spLocks noGrp="1"/>
          </p:cNvSpPr>
          <p:nvPr>
            <p:ph type="title"/>
          </p:nvPr>
        </p:nvSpPr>
        <p:spPr>
          <a:xfrm>
            <a:off x="838200" y="715041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Årsberetning - innhold</a:t>
            </a:r>
            <a:endParaRPr/>
          </a:p>
        </p:txBody>
      </p:sp>
      <p:sp>
        <p:nvSpPr>
          <p:cNvPr id="199" name="Google Shape;199;g232ed0c1f0a_0_95"/>
          <p:cNvSpPr txBox="1">
            <a:spLocks noGrp="1"/>
          </p:cNvSpPr>
          <p:nvPr>
            <p:ph type="body" idx="1"/>
          </p:nvPr>
        </p:nvSpPr>
        <p:spPr>
          <a:xfrm>
            <a:off x="838200" y="1791749"/>
            <a:ext cx="10515600" cy="48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84047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Årsmøtet (kort omtale av deltagelse, sted og eventuelle særskilte saker)</a:t>
            </a:r>
            <a:br>
              <a:rPr lang="en-US"/>
            </a:br>
            <a:r>
              <a:rPr lang="en-US"/>
              <a:t>Etter siste årsmøtet har styret bestått av (liste over de som ble valgt med varamedlemmer på siste årsmøte) </a:t>
            </a:r>
            <a:endParaRPr/>
          </a:p>
          <a:p>
            <a:pPr marL="457200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Antall styremøter i perioden og litt om hvordan styret har arbeidet • Medlemsutvikling (medlemstall ved årsskiftet, og hvordan utviklingen har vært sammenlignet med året før) </a:t>
            </a:r>
            <a:endParaRPr/>
          </a:p>
          <a:p>
            <a:pPr marL="457200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Aktiviteter og arrangementer i perioden </a:t>
            </a:r>
            <a:endParaRPr/>
          </a:p>
          <a:p>
            <a:pPr marL="457200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Interessepolitisk arbeid </a:t>
            </a:r>
            <a:endParaRPr/>
          </a:p>
          <a:p>
            <a:pPr marL="457200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Representasjon i FFO og FS </a:t>
            </a:r>
            <a:endParaRPr/>
          </a:p>
          <a:p>
            <a:pPr marL="457200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2856"/>
              <a:buChar char="•"/>
            </a:pPr>
            <a:r>
              <a:rPr lang="en-US"/>
              <a:t>Representasjon på landsmøtet i Autismeforeningen i Norge</a:t>
            </a:r>
            <a:endParaRPr/>
          </a:p>
        </p:txBody>
      </p:sp>
      <p:pic>
        <p:nvPicPr>
          <p:cNvPr id="200" name="Google Shape;200;g232ed0c1f0a_0_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32ed0c1f0a_0_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Nettside</a:t>
            </a:r>
            <a:endParaRPr/>
          </a:p>
        </p:txBody>
      </p:sp>
      <p:sp>
        <p:nvSpPr>
          <p:cNvPr id="206" name="Google Shape;206;g232ed0c1f0a_0_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Se egen Power-Point. </a:t>
            </a:r>
            <a:endParaRPr/>
          </a:p>
        </p:txBody>
      </p:sp>
      <p:pic>
        <p:nvPicPr>
          <p:cNvPr id="207" name="Google Shape;207;g232ed0c1f0a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32ed0c1f0a_0_27"/>
          <p:cNvSpPr txBox="1">
            <a:spLocks noGrp="1"/>
          </p:cNvSpPr>
          <p:nvPr>
            <p:ph type="title"/>
          </p:nvPr>
        </p:nvSpPr>
        <p:spPr>
          <a:xfrm>
            <a:off x="993250" y="4999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Hva er styrets ansvar?</a:t>
            </a:r>
            <a:endParaRPr/>
          </a:p>
        </p:txBody>
      </p:sp>
      <p:sp>
        <p:nvSpPr>
          <p:cNvPr id="93" name="Google Shape;93;g232ed0c1f0a_0_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Lede organisasjonens virksomhet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Arrangementer, møter, sosiale samlinger, etc.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Ha ansvar for organisasjonens økonomi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Ta vare på alle viktige dokumenter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Post, søknader, referater, etc. må tas vare på for at det skal være mulig å gå tilbake og se på hva som er gjort og gjennomført tidligere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Gi informasjon til medlemmene</a:t>
            </a:r>
            <a:endParaRPr sz="2000">
              <a:solidFill>
                <a:srgbClr val="030925"/>
              </a:solidFill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030925"/>
                </a:solidFill>
              </a:rPr>
              <a:t>Skrive referat fra styremøtene. Slik kan vanlige medlemmer se hva organisasjonen jobber med og styret huske hva de har bestemt.</a:t>
            </a:r>
            <a:endParaRPr sz="3300"/>
          </a:p>
        </p:txBody>
      </p:sp>
      <p:pic>
        <p:nvPicPr>
          <p:cNvPr id="94" name="Google Shape;94;g232ed0c1f0a_0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2ed0c1f0a_0_20"/>
          <p:cNvSpPr txBox="1">
            <a:spLocks noGrp="1"/>
          </p:cNvSpPr>
          <p:nvPr>
            <p:ph type="title"/>
          </p:nvPr>
        </p:nvSpPr>
        <p:spPr>
          <a:xfrm>
            <a:off x="918210" y="6811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Årsplan</a:t>
            </a:r>
            <a:endParaRPr/>
          </a:p>
        </p:txBody>
      </p:sp>
      <p:sp>
        <p:nvSpPr>
          <p:cNvPr id="100" name="Google Shape;100;g232ed0c1f0a_0_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rgbClr val="030925"/>
                </a:solidFill>
              </a:rPr>
              <a:t>Det er godt strategiarbeid å vedta en årsplan for styremøter og saker.</a:t>
            </a:r>
            <a:endParaRPr sz="2000" b="1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030925"/>
                </a:solidFill>
              </a:rPr>
              <a:t>Man bør ha planer for:</a:t>
            </a:r>
            <a:endParaRPr sz="2000">
              <a:solidFill>
                <a:srgbClr val="030925"/>
              </a:solidFill>
            </a:endParaRPr>
          </a:p>
          <a:p>
            <a:pPr marL="51435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30925"/>
              </a:buClr>
              <a:buSzPts val="2000"/>
              <a:buChar char="•"/>
            </a:pPr>
            <a:r>
              <a:rPr lang="en-US" sz="2000">
                <a:solidFill>
                  <a:srgbClr val="030925"/>
                </a:solidFill>
              </a:rPr>
              <a:t>Hvordan man sikrer at styret og andre frivillige har rett kompetanse</a:t>
            </a:r>
            <a:endParaRPr sz="2000">
              <a:solidFill>
                <a:srgbClr val="030925"/>
              </a:solidFill>
            </a:endParaRPr>
          </a:p>
          <a:p>
            <a:pPr marL="51435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Char char="•"/>
            </a:pPr>
            <a:r>
              <a:rPr lang="en-US" sz="2000">
                <a:solidFill>
                  <a:srgbClr val="030925"/>
                </a:solidFill>
              </a:rPr>
              <a:t>Hvordan man skal sikre nok frivillige</a:t>
            </a:r>
            <a:endParaRPr sz="2000">
              <a:solidFill>
                <a:srgbClr val="030925"/>
              </a:solidFill>
            </a:endParaRPr>
          </a:p>
          <a:p>
            <a:pPr marL="51435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Char char="•"/>
            </a:pPr>
            <a:r>
              <a:rPr lang="en-US" sz="2000">
                <a:solidFill>
                  <a:srgbClr val="030925"/>
                </a:solidFill>
              </a:rPr>
              <a:t>Hvordan man skal sikre nok inntekter til å gjennomføre det man vil</a:t>
            </a:r>
            <a:endParaRPr sz="2000">
              <a:solidFill>
                <a:srgbClr val="030925"/>
              </a:solidFill>
            </a:endParaRPr>
          </a:p>
          <a:p>
            <a:pPr marL="51435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Char char="•"/>
            </a:pPr>
            <a:r>
              <a:rPr lang="en-US" sz="2000">
                <a:solidFill>
                  <a:srgbClr val="030925"/>
                </a:solidFill>
              </a:rPr>
              <a:t>Hvordan man skal sikre et godt omdømme</a:t>
            </a:r>
            <a:endParaRPr sz="2000">
              <a:solidFill>
                <a:srgbClr val="030925"/>
              </a:solidFill>
            </a:endParaRPr>
          </a:p>
          <a:p>
            <a:pPr marL="51435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2000"/>
              <a:buChar char="•"/>
            </a:pPr>
            <a:r>
              <a:rPr lang="en-US" sz="2000">
                <a:solidFill>
                  <a:srgbClr val="030925"/>
                </a:solidFill>
              </a:rPr>
              <a:t>Andre ting som påvirker organisasjonens evne til å nå formålet</a:t>
            </a:r>
            <a:endParaRPr sz="20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000">
                <a:solidFill>
                  <a:srgbClr val="030925"/>
                </a:solidFill>
              </a:rPr>
              <a:t>Alt styrearbeid skal dokumenteres og protokollføres med referat fra hvert møte. Dette gjelder alt fra innkalling til møter til hva man drøfter på styremøte.</a:t>
            </a:r>
            <a:endParaRPr sz="20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000" b="1">
                <a:solidFill>
                  <a:srgbClr val="030925"/>
                </a:solidFill>
              </a:rPr>
              <a:t>I sum kan du si at styret skal arbeide med og treffe avgjørelser som er til organisasjonens beste. Her har styret et kollektivt ansvar.</a:t>
            </a:r>
            <a:endParaRPr sz="3000"/>
          </a:p>
        </p:txBody>
      </p:sp>
      <p:pic>
        <p:nvPicPr>
          <p:cNvPr id="101" name="Google Shape;101;g232ed0c1f0a_0_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838200" y="5937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Styringsprinsippet</a:t>
            </a:r>
            <a:endParaRPr/>
          </a:p>
        </p:txBody>
      </p:sp>
      <p:sp>
        <p:nvSpPr>
          <p:cNvPr id="107" name="Google Shape;10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>
                <a:solidFill>
                  <a:srgbClr val="030925"/>
                </a:solidFill>
              </a:rPr>
              <a:t>Du er altså valgt inn i styret i henhold til vedtektene, og sitter i styret i tidsrommet mellom to årsmøter.</a:t>
            </a:r>
            <a:endParaRPr sz="1500" b="1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030925"/>
                </a:solidFill>
              </a:rPr>
              <a:t>Styret skal forvalte vedtektene og formålet, og arbeide strategisk og planmessig for at formålet kan realiseres.</a:t>
            </a: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>
                <a:solidFill>
                  <a:srgbClr val="030925"/>
                </a:solidFill>
              </a:rPr>
              <a:t>Styret har også ansvar for at det sikres midler til å gjennomføre organisasjonens arbeid og vedtak.</a:t>
            </a:r>
            <a:endParaRPr sz="1500" b="1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030925"/>
                </a:solidFill>
              </a:rPr>
              <a:t>Eksempler på dette kan være et vedtak om å gjennomføre en årlig innsamlingsaksjon eller rekrutteringsarbeid. Styret har da ansvar for å påse at organisasjonen er rigget for å utføre en god jobb.</a:t>
            </a: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030925"/>
                </a:solidFill>
              </a:rPr>
              <a:t>Styret du sitter i har nå ansvar for: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Strategi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Planer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Budsjett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Retningslinjer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Føre tilsyn med virksomheten</a:t>
            </a: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500">
              <a:solidFill>
                <a:srgbClr val="030925"/>
              </a:solidFill>
            </a:endParaRPr>
          </a:p>
        </p:txBody>
      </p:sp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32ed0c1f0a_0_13"/>
          <p:cNvSpPr txBox="1">
            <a:spLocks noGrp="1"/>
          </p:cNvSpPr>
          <p:nvPr>
            <p:ph type="title"/>
          </p:nvPr>
        </p:nvSpPr>
        <p:spPr>
          <a:xfrm>
            <a:off x="838200" y="5937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Åpenhetsprinsippet</a:t>
            </a:r>
            <a:endParaRPr/>
          </a:p>
        </p:txBody>
      </p:sp>
      <p:sp>
        <p:nvSpPr>
          <p:cNvPr id="114" name="Google Shape;114;g232ed0c1f0a_0_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 viktig for demokrati og oppslutning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1500">
                <a:solidFill>
                  <a:srgbClr val="030925"/>
                </a:solidFill>
              </a:rPr>
              <a:t>Styret er ansvarlig for: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At alt organisasjonen gjør og sier er i tråd med formålet.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At organisasjonen handler etter det som er vedtatt.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At prioriteringene som er vedtatt følges.</a:t>
            </a:r>
            <a:endParaRPr sz="1500">
              <a:solidFill>
                <a:srgbClr val="030925"/>
              </a:solidFill>
            </a:endParaRPr>
          </a:p>
          <a:p>
            <a:pPr marL="5143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30925"/>
              </a:buClr>
              <a:buSzPts val="1500"/>
              <a:buChar char="•"/>
            </a:pPr>
            <a:r>
              <a:rPr lang="en-US" sz="1500">
                <a:solidFill>
                  <a:srgbClr val="030925"/>
                </a:solidFill>
              </a:rPr>
              <a:t>At medlemsdemokratiet fungerer.</a:t>
            </a: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500">
                <a:solidFill>
                  <a:srgbClr val="030925"/>
                </a:solidFill>
              </a:rPr>
              <a:t>Derfor er sekretærens oppgave viktig.</a:t>
            </a: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500">
                <a:solidFill>
                  <a:srgbClr val="030925"/>
                </a:solidFill>
              </a:rPr>
              <a:t>Ta referater, lage nyhetsbrev, organisatorisk støtte for leder</a:t>
            </a:r>
            <a:endParaRPr sz="1500">
              <a:solidFill>
                <a:srgbClr val="030925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15" name="Google Shape;115;g232ed0c1f0a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åpenhetsprinsippet forts.</a:t>
            </a:r>
            <a:endParaRPr/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 b="1">
                <a:solidFill>
                  <a:srgbClr val="030925"/>
                </a:solidFill>
              </a:rPr>
              <a:t>Gjennom å bidra til åpenhet gir du næring til</a:t>
            </a:r>
            <a:r>
              <a:rPr lang="en-US" sz="1500">
                <a:solidFill>
                  <a:srgbClr val="030925"/>
                </a:solidFill>
              </a:rPr>
              <a:t> </a:t>
            </a:r>
            <a:r>
              <a:rPr lang="en-US" sz="1500" b="1">
                <a:solidFill>
                  <a:srgbClr val="030925"/>
                </a:solidFill>
              </a:rPr>
              <a:t>en god kultur,</a:t>
            </a:r>
            <a:r>
              <a:rPr lang="en-US" sz="1500">
                <a:solidFill>
                  <a:srgbClr val="030925"/>
                </a:solidFill>
              </a:rPr>
              <a:t> der medlemmene tenker: «Her kan jeg bidra!»</a:t>
            </a:r>
            <a:br>
              <a:rPr lang="en-US" sz="1500">
                <a:solidFill>
                  <a:srgbClr val="030925"/>
                </a:solidFill>
              </a:rPr>
            </a:b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030925"/>
                </a:solidFill>
              </a:rPr>
              <a:t>Jo større åpenhet og tilgang medlemmene har til prosessene i styret og daglig drift, desto høyere er sjansen for at man vil ønske å delta aktivt.</a:t>
            </a:r>
            <a:br>
              <a:rPr lang="en-US" sz="1500">
                <a:solidFill>
                  <a:srgbClr val="030925"/>
                </a:solidFill>
              </a:rPr>
            </a:br>
            <a:endParaRPr sz="1500">
              <a:solidFill>
                <a:srgbClr val="030925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rgbClr val="030925"/>
                </a:solidFill>
              </a:rPr>
              <a:t>En dag skal du fratre din stilling i styret. Hvem skal da overta din plass? Hva er årsaken til at andre medlemmer har lyst? Hvordan skal du sikre at medlemmene deltar aktivt i debatten rundt driften?</a:t>
            </a:r>
            <a:endParaRPr sz="1500">
              <a:solidFill>
                <a:srgbClr val="030925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122" name="Google Shape;12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32ed0c1f0a_0_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Valg av sekretær</a:t>
            </a:r>
            <a:endParaRPr/>
          </a:p>
        </p:txBody>
      </p:sp>
      <p:sp>
        <p:nvSpPr>
          <p:cNvPr id="128" name="Google Shape;128;g232ed0c1f0a_0_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52167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46"/>
              <a:buChar char="•"/>
            </a:pPr>
            <a:r>
              <a:rPr lang="en-US"/>
              <a:t>Det er det nyvalgte styret som konsituerer seg. </a:t>
            </a:r>
            <a:endParaRPr/>
          </a:p>
          <a:p>
            <a:pPr marL="457200" lvl="0" indent="-35216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en-US"/>
              <a:t>Det vil si at etter valget blir de ulike rollene slik som nestleder, kasserer og sekretær tildelt.</a:t>
            </a:r>
            <a:endParaRPr/>
          </a:p>
          <a:p>
            <a:pPr marL="457200" lvl="0" indent="-35216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en-US"/>
              <a:t>Lederrollen er valgt av årsmøtet.</a:t>
            </a:r>
            <a:endParaRPr/>
          </a:p>
          <a:p>
            <a:pPr marL="457200" lvl="0" indent="-35216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946"/>
              <a:buChar char="•"/>
            </a:pPr>
            <a:r>
              <a:rPr lang="en-US"/>
              <a:t>Det første styremøtet bør holdes rett i etterkant av årsmøtet. Mange velger å ta dette styremøtet med en gang i forlengelsen av årsmøtet da alle er samlet.</a:t>
            </a:r>
            <a:endParaRPr/>
          </a:p>
        </p:txBody>
      </p:sp>
      <p:pic>
        <p:nvPicPr>
          <p:cNvPr id="129" name="Google Shape;129;g232ed0c1f0a_0_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32ed0c1f0a_0_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Sekretærens oppgaver</a:t>
            </a:r>
            <a:endParaRPr/>
          </a:p>
        </p:txBody>
      </p:sp>
      <p:sp>
        <p:nvSpPr>
          <p:cNvPr id="135" name="Google Shape;135;g232ed0c1f0a_0_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en-US"/>
              <a:t>Det er litt ulikt fra styre til styre hvilken rolle sekretæren får, men under følger forslag til arbeidsoppgaver:</a:t>
            </a:r>
            <a:endParaRPr/>
          </a:p>
          <a:p>
            <a:pPr marL="457200" lvl="0" indent="-325755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føre protokoll fra styremøter og medlemsmøter  </a:t>
            </a:r>
            <a:endParaRPr/>
          </a:p>
          <a:p>
            <a:pPr marL="457200" lvl="0" indent="-32575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arkivere brev og dokumenter </a:t>
            </a:r>
            <a:endParaRPr/>
          </a:p>
          <a:p>
            <a:pPr marL="457200" lvl="0" indent="-32575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bistå leder med møteinnkallinger </a:t>
            </a:r>
            <a:endParaRPr/>
          </a:p>
          <a:p>
            <a:pPr marL="457200" lvl="0" indent="-32575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sørge for at protokoller oversendes Autismeforeningen sentralt etter at de er godkjent </a:t>
            </a:r>
            <a:endParaRPr/>
          </a:p>
          <a:p>
            <a:pPr marL="457200" lvl="0" indent="-32575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skrive utkast til beretning som styret behandler før den legges fram for årsmøtet </a:t>
            </a:r>
            <a:endParaRPr/>
          </a:p>
        </p:txBody>
      </p:sp>
      <p:pic>
        <p:nvPicPr>
          <p:cNvPr id="136" name="Google Shape;136;g232ed0c1f0a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32ed0c1f0a_0_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Møteinnkalling</a:t>
            </a:r>
            <a:endParaRPr/>
          </a:p>
        </p:txBody>
      </p:sp>
      <p:sp>
        <p:nvSpPr>
          <p:cNvPr id="142" name="Google Shape;142;g232ed0c1f0a_0_45"/>
          <p:cNvSpPr txBox="1">
            <a:spLocks noGrp="1"/>
          </p:cNvSpPr>
          <p:nvPr>
            <p:ph type="body" idx="1"/>
          </p:nvPr>
        </p:nvSpPr>
        <p:spPr>
          <a:xfrm>
            <a:off x="838200" y="1464380"/>
            <a:ext cx="10515600" cy="48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50"/>
              <a:t>Det er leder som kaller inn til styremøter.</a:t>
            </a:r>
            <a:endParaRPr sz="1850"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50"/>
              <a:t>Sekretærens oppgave løses lettere, dersom det settes opp en saksliste til hvert styremøte. </a:t>
            </a:r>
            <a:endParaRPr sz="1850"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50"/>
              <a:t>Sekretæren kan da forberede protokollen ved å skrive inn de sakene som er kjent. Da er det bare å fylle inn saksopplysninger og vedtak etter hvert som møtet gjennomføres.  </a:t>
            </a:r>
            <a:endParaRPr sz="1850"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50"/>
              <a:t>Sekretæren må passe på at protokoll fra forrige møte er ferdig i god tid, slik at denne evt kan følge med innkallingen.</a:t>
            </a:r>
            <a:endParaRPr sz="1850"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50"/>
              <a:t>Ved innkalling til årsmøte er det mere formalia som må være på plass og her jobber ofte leder og sekretær tett sammen i forkant av møtet. </a:t>
            </a:r>
            <a:endParaRPr sz="1850"/>
          </a:p>
        </p:txBody>
      </p:sp>
      <p:pic>
        <p:nvPicPr>
          <p:cNvPr id="143" name="Google Shape;143;g232ed0c1f0a_0_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60959" y="-137137"/>
            <a:ext cx="2263140" cy="125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Microsoft Office PowerPoint</Application>
  <PresentationFormat>Widescreen</PresentationFormat>
  <Paragraphs>140</Paragraphs>
  <Slides>18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Office-tema</vt:lpstr>
      <vt:lpstr>Sekretær</vt:lpstr>
      <vt:lpstr>Hva er styrets ansvar?</vt:lpstr>
      <vt:lpstr>Årsplan</vt:lpstr>
      <vt:lpstr>Styringsprinsippet</vt:lpstr>
      <vt:lpstr>Åpenhetsprinsippet</vt:lpstr>
      <vt:lpstr>åpenhetsprinsippet forts.</vt:lpstr>
      <vt:lpstr>Valg av sekretær</vt:lpstr>
      <vt:lpstr>Sekretærens oppgaver</vt:lpstr>
      <vt:lpstr>Møteinnkalling</vt:lpstr>
      <vt:lpstr>Retningslinjer for protokollføring</vt:lpstr>
      <vt:lpstr>Retningslinjer for protokollføring</vt:lpstr>
      <vt:lpstr>Forts.</vt:lpstr>
      <vt:lpstr>Forts.</vt:lpstr>
      <vt:lpstr>Referat fra styremøtene</vt:lpstr>
      <vt:lpstr>Arkivhold - elektronisk mappestruktur</vt:lpstr>
      <vt:lpstr>Årsberetning</vt:lpstr>
      <vt:lpstr>Årsberetning - innhold</vt:lpstr>
      <vt:lpstr>Nettside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Sekretær</dc:title>
  <dc:creator>Ida Hunstad Birkemo</dc:creator>
  <cp:lastModifiedBy>Susanne Angell-Olsen</cp:lastModifiedBy>
  <cp:revision>1</cp:revision>
  <dcterms:created xsi:type="dcterms:W3CDTF">2023-04-14T12:21:34Z</dcterms:created>
  <dcterms:modified xsi:type="dcterms:W3CDTF">2023-04-22T15:56:11Z</dcterms:modified>
</cp:coreProperties>
</file>