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797675" cy="99282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w4MtpnyGOQ33ZSfvC6vHd1YIEu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 name="Google Shape;95;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0" name="Google Shape;100;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6" name="Google Shape;106;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7: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3" name="Google Shape;133;p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1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1: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1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4: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5: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0" name="Google Shape;180;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7: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7" name="Google Shape;187;p1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8: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 name="Google Shape;194;p1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9: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1" name="Google Shape;201;p1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p2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1: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p2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2: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3" name="Google Shape;223;p2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3: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p2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4: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0" name="Google Shape;240;p2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5: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p2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6: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p2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7: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2" name="Google Shape;262;p2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8: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0" name="Google Shape;270;p2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9: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7" name="Google Shape;277;p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30: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4" name="Google Shape;284;p3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1: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9" name="Google Shape;289;p3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32: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7" name="Google Shape;297;p3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33: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4" name="Google Shape;304;p3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4: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9" name="Google Shape;309;p3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35: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6" name="Google Shape;316;p3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6: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3" name="Google Shape;323;p3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7: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1" name="Google Shape;331;p3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8: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7" name="Google Shape;337;p3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9: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3" name="Google Shape;343;p3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40: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9" name="Google Shape;349;p4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4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23"/>
        <p:cNvGrpSpPr/>
        <p:nvPr/>
      </p:nvGrpSpPr>
      <p:grpSpPr>
        <a:xfrm>
          <a:off x="0" y="0"/>
          <a:ext cx="0" cy="0"/>
          <a:chOff x="0" y="0"/>
          <a:chExt cx="0" cy="0"/>
        </a:xfrm>
      </p:grpSpPr>
      <p:sp>
        <p:nvSpPr>
          <p:cNvPr id="24" name="Google Shape;24;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4"/>
          <p:cNvSpPr>
            <a:spLocks noGrp="1"/>
          </p:cNvSpPr>
          <p:nvPr>
            <p:ph type="pic" idx="2"/>
          </p:nvPr>
        </p:nvSpPr>
        <p:spPr>
          <a:xfrm>
            <a:off x="5183188" y="987425"/>
            <a:ext cx="6172200" cy="4873625"/>
          </a:xfrm>
          <a:prstGeom prst="rect">
            <a:avLst/>
          </a:prstGeom>
          <a:noFill/>
          <a:ln>
            <a:noFill/>
          </a:ln>
        </p:spPr>
      </p:sp>
      <p:sp>
        <p:nvSpPr>
          <p:cNvPr id="26" name="Google Shape;26;p4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Arial"/>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 name="Google Shape;2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30"/>
        <p:cNvGrpSpPr/>
        <p:nvPr/>
      </p:nvGrpSpPr>
      <p:grpSpPr>
        <a:xfrm>
          <a:off x="0" y="0"/>
          <a:ext cx="0" cy="0"/>
          <a:chOff x="0" y="0"/>
          <a:chExt cx="0" cy="0"/>
        </a:xfrm>
      </p:grpSpPr>
      <p:sp>
        <p:nvSpPr>
          <p:cNvPr id="31" name="Google Shape;31;p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Arial"/>
                <a:ea typeface="Arial"/>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6"/>
        <p:cNvGrpSpPr/>
        <p:nvPr/>
      </p:nvGrpSpPr>
      <p:grpSpPr>
        <a:xfrm>
          <a:off x="0" y="0"/>
          <a:ext cx="0" cy="0"/>
          <a:chOff x="0" y="0"/>
          <a:chExt cx="0" cy="0"/>
        </a:xfrm>
      </p:grpSpPr>
      <p:sp>
        <p:nvSpPr>
          <p:cNvPr id="37" name="Google Shape;37;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3"/>
        <p:cNvGrpSpPr/>
        <p:nvPr/>
      </p:nvGrpSpPr>
      <p:grpSpPr>
        <a:xfrm>
          <a:off x="0" y="0"/>
          <a:ext cx="0" cy="0"/>
          <a:chOff x="0" y="0"/>
          <a:chExt cx="0" cy="0"/>
        </a:xfrm>
      </p:grpSpPr>
      <p:sp>
        <p:nvSpPr>
          <p:cNvPr id="44" name="Google Shape;44;p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52"/>
        <p:cNvGrpSpPr/>
        <p:nvPr/>
      </p:nvGrpSpPr>
      <p:grpSpPr>
        <a:xfrm>
          <a:off x="0" y="0"/>
          <a:ext cx="0" cy="0"/>
          <a:chOff x="0" y="0"/>
          <a:chExt cx="0" cy="0"/>
        </a:xfrm>
      </p:grpSpPr>
      <p:sp>
        <p:nvSpPr>
          <p:cNvPr id="53" name="Google Shape;53;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7"/>
        <p:cNvGrpSpPr/>
        <p:nvPr/>
      </p:nvGrpSpPr>
      <p:grpSpPr>
        <a:xfrm>
          <a:off x="0" y="0"/>
          <a:ext cx="0" cy="0"/>
          <a:chOff x="0" y="0"/>
          <a:chExt cx="0" cy="0"/>
        </a:xfrm>
      </p:grpSpPr>
      <p:sp>
        <p:nvSpPr>
          <p:cNvPr id="58" name="Google Shape;58;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61"/>
        <p:cNvGrpSpPr/>
        <p:nvPr/>
      </p:nvGrpSpPr>
      <p:grpSpPr>
        <a:xfrm>
          <a:off x="0" y="0"/>
          <a:ext cx="0" cy="0"/>
          <a:chOff x="0" y="0"/>
          <a:chExt cx="0" cy="0"/>
        </a:xfrm>
      </p:grpSpPr>
      <p:sp>
        <p:nvSpPr>
          <p:cNvPr id="62" name="Google Shape;62;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atin typeface="Arial"/>
                <a:ea typeface="Arial"/>
                <a:cs typeface="Arial"/>
                <a:sym typeface="Arial"/>
              </a:defRPr>
            </a:lvl2pPr>
            <a:lvl3pPr marL="1371600" lvl="2" indent="-381000" algn="l">
              <a:lnSpc>
                <a:spcPct val="90000"/>
              </a:lnSpc>
              <a:spcBef>
                <a:spcPts val="500"/>
              </a:spcBef>
              <a:spcAft>
                <a:spcPts val="0"/>
              </a:spcAft>
              <a:buClr>
                <a:schemeClr val="dk1"/>
              </a:buClr>
              <a:buSzPts val="2400"/>
              <a:buChar char="•"/>
              <a:defRPr sz="2400">
                <a:latin typeface="Arial"/>
                <a:ea typeface="Arial"/>
                <a:cs typeface="Arial"/>
                <a:sym typeface="Arial"/>
              </a:defRPr>
            </a:lvl3pPr>
            <a:lvl4pPr marL="1828800" lvl="3" indent="-355600" algn="l">
              <a:lnSpc>
                <a:spcPct val="90000"/>
              </a:lnSpc>
              <a:spcBef>
                <a:spcPts val="500"/>
              </a:spcBef>
              <a:spcAft>
                <a:spcPts val="0"/>
              </a:spcAft>
              <a:buClr>
                <a:schemeClr val="dk1"/>
              </a:buClr>
              <a:buSzPts val="2000"/>
              <a:buChar char="•"/>
              <a:defRPr sz="2000">
                <a:latin typeface="Arial"/>
                <a:ea typeface="Arial"/>
                <a:cs typeface="Arial"/>
                <a:sym typeface="Arial"/>
              </a:defRPr>
            </a:lvl4pPr>
            <a:lvl5pPr marL="2286000" lvl="4" indent="-355600" algn="l">
              <a:lnSpc>
                <a:spcPct val="90000"/>
              </a:lnSpc>
              <a:spcBef>
                <a:spcPts val="500"/>
              </a:spcBef>
              <a:spcAft>
                <a:spcPts val="0"/>
              </a:spcAft>
              <a:buClr>
                <a:schemeClr val="dk1"/>
              </a:buClr>
              <a:buSzPts val="2000"/>
              <a:buChar char="•"/>
              <a:defRPr sz="2000">
                <a:latin typeface="Arial"/>
                <a:ea typeface="Arial"/>
                <a:cs typeface="Arial"/>
                <a:sym typeface="Aria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Arial"/>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5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6FC"/>
        </a:solid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utismeforeningen.no/wp-admin/"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stock.adobe.com/no/free"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post@autismeforeningen.no"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396679" y="1441441"/>
            <a:ext cx="9471949" cy="285932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56A5"/>
              </a:buClr>
              <a:buSzPts val="6000"/>
              <a:buFont typeface="Arial"/>
              <a:buNone/>
            </a:pPr>
            <a:r>
              <a:rPr lang="en-US">
                <a:solidFill>
                  <a:srgbClr val="0056A5"/>
                </a:solidFill>
                <a:latin typeface="Arial"/>
                <a:ea typeface="Arial"/>
                <a:cs typeface="Arial"/>
                <a:sym typeface="Arial"/>
              </a:rPr>
              <a:t>Kurs i nettside og innholdshåndtering (CMS)</a:t>
            </a:r>
            <a:endParaRPr/>
          </a:p>
        </p:txBody>
      </p:sp>
      <p:sp>
        <p:nvSpPr>
          <p:cNvPr id="85" name="Google Shape;85;p1"/>
          <p:cNvSpPr txBox="1">
            <a:spLocks noGrp="1"/>
          </p:cNvSpPr>
          <p:nvPr>
            <p:ph type="subTitle" idx="1"/>
          </p:nvPr>
        </p:nvSpPr>
        <p:spPr>
          <a:xfrm>
            <a:off x="1396679" y="4597461"/>
            <a:ext cx="9144000" cy="16557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buNone/>
            </a:pPr>
            <a:r>
              <a:rPr lang="en-US" sz="1800"/>
              <a:t>Content management system (CMS)</a:t>
            </a:r>
            <a:br>
              <a:rPr lang="en-US" sz="1800"/>
            </a:br>
            <a:r>
              <a:rPr lang="en-US" sz="1800"/>
              <a:t>på norsk: innholdshåndteringssystemet</a:t>
            </a:r>
            <a:br>
              <a:rPr lang="en-US" sz="2800"/>
            </a:br>
            <a:r>
              <a:rPr lang="en-US" sz="1800"/>
              <a:t>Wordpress</a:t>
            </a:r>
            <a:endParaRPr sz="2800"/>
          </a:p>
        </p:txBody>
      </p:sp>
      <p:pic>
        <p:nvPicPr>
          <p:cNvPr id="86" name="Google Shape;86;p1"/>
          <p:cNvPicPr preferRelativeResize="0"/>
          <p:nvPr/>
        </p:nvPicPr>
        <p:blipFill rotWithShape="1">
          <a:blip r:embed="rId3">
            <a:alphaModFix/>
          </a:blip>
          <a:srcRect/>
          <a:stretch/>
        </p:blipFill>
        <p:spPr>
          <a:xfrm>
            <a:off x="-60959" y="-137137"/>
            <a:ext cx="2263140" cy="1259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56A5"/>
              </a:buClr>
              <a:buSzPts val="4400"/>
              <a:buFont typeface="Arial"/>
              <a:buNone/>
            </a:pPr>
            <a:r>
              <a:rPr lang="en-US">
                <a:solidFill>
                  <a:srgbClr val="0056A5"/>
                </a:solidFill>
                <a:latin typeface="Arial"/>
                <a:ea typeface="Arial"/>
                <a:cs typeface="Arial"/>
                <a:sym typeface="Arial"/>
              </a:rPr>
              <a:t>Innhold i kurset</a:t>
            </a:r>
            <a:endParaRPr/>
          </a:p>
        </p:txBody>
      </p:sp>
      <p:sp>
        <p:nvSpPr>
          <p:cNvPr id="92" name="Google Shape;92;p2"/>
          <p:cNvSpPr txBox="1">
            <a:spLocks noGrp="1"/>
          </p:cNvSpPr>
          <p:nvPr>
            <p:ph type="body" idx="1"/>
          </p:nvPr>
        </p:nvSpPr>
        <p:spPr>
          <a:xfrm>
            <a:off x="838200" y="1442434"/>
            <a:ext cx="10515600" cy="5190185"/>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120000"/>
              </a:lnSpc>
              <a:spcBef>
                <a:spcPts val="0"/>
              </a:spcBef>
              <a:spcAft>
                <a:spcPts val="0"/>
              </a:spcAft>
              <a:buClr>
                <a:schemeClr val="dk1"/>
              </a:buClr>
              <a:buSzPct val="100000"/>
              <a:buChar char="•"/>
            </a:pPr>
            <a:r>
              <a:rPr lang="en-US"/>
              <a:t>Logg inn </a:t>
            </a:r>
            <a:endParaRPr/>
          </a:p>
          <a:p>
            <a:pPr marL="228600" lvl="0" indent="-228600" algn="l" rtl="0">
              <a:lnSpc>
                <a:spcPct val="120000"/>
              </a:lnSpc>
              <a:spcBef>
                <a:spcPts val="1000"/>
              </a:spcBef>
              <a:spcAft>
                <a:spcPts val="0"/>
              </a:spcAft>
              <a:buClr>
                <a:schemeClr val="dk1"/>
              </a:buClr>
              <a:buSzPct val="100000"/>
              <a:buChar char="•"/>
            </a:pPr>
            <a:r>
              <a:rPr lang="en-US"/>
              <a:t>Hvordan:</a:t>
            </a:r>
            <a:endParaRPr/>
          </a:p>
          <a:p>
            <a:pPr marL="0" lvl="0" indent="0" algn="l" rtl="0">
              <a:lnSpc>
                <a:spcPct val="120000"/>
              </a:lnSpc>
              <a:spcBef>
                <a:spcPts val="1000"/>
              </a:spcBef>
              <a:spcAft>
                <a:spcPts val="0"/>
              </a:spcAft>
              <a:buClr>
                <a:schemeClr val="dk1"/>
              </a:buClr>
              <a:buSzPct val="100000"/>
              <a:buNone/>
            </a:pPr>
            <a:r>
              <a:rPr lang="en-US"/>
              <a:t>	1) Legge til arrangement</a:t>
            </a:r>
            <a:endParaRPr/>
          </a:p>
          <a:p>
            <a:pPr marL="0" lvl="0" indent="0" algn="l" rtl="0">
              <a:lnSpc>
                <a:spcPct val="120000"/>
              </a:lnSpc>
              <a:spcBef>
                <a:spcPts val="1000"/>
              </a:spcBef>
              <a:spcAft>
                <a:spcPts val="0"/>
              </a:spcAft>
              <a:buClr>
                <a:schemeClr val="dk1"/>
              </a:buClr>
              <a:buSzPct val="100000"/>
              <a:buNone/>
            </a:pPr>
            <a:r>
              <a:rPr lang="en-US"/>
              <a:t>	2) Lage innlegg</a:t>
            </a:r>
            <a:endParaRPr/>
          </a:p>
          <a:p>
            <a:pPr marL="0" lvl="0" indent="0" algn="l" rtl="0">
              <a:lnSpc>
                <a:spcPct val="120000"/>
              </a:lnSpc>
              <a:spcBef>
                <a:spcPts val="1000"/>
              </a:spcBef>
              <a:spcAft>
                <a:spcPts val="0"/>
              </a:spcAft>
              <a:buClr>
                <a:schemeClr val="dk1"/>
              </a:buClr>
              <a:buSzPct val="100000"/>
              <a:buNone/>
            </a:pPr>
            <a:r>
              <a:rPr lang="en-US"/>
              <a:t>	3) Oppdatere hovedsiden til lokallaget</a:t>
            </a:r>
            <a:endParaRPr/>
          </a:p>
          <a:p>
            <a:pPr marL="228600" lvl="0" indent="-228600" algn="l" rtl="0">
              <a:lnSpc>
                <a:spcPct val="120000"/>
              </a:lnSpc>
              <a:spcBef>
                <a:spcPts val="1000"/>
              </a:spcBef>
              <a:spcAft>
                <a:spcPts val="0"/>
              </a:spcAft>
              <a:buClr>
                <a:schemeClr val="dk1"/>
              </a:buClr>
              <a:buSzPct val="100000"/>
              <a:buChar char="•"/>
            </a:pPr>
            <a:r>
              <a:rPr lang="en-US"/>
              <a:t>Plenumsprat 1: </a:t>
            </a:r>
            <a:endParaRPr/>
          </a:p>
          <a:p>
            <a:pPr marL="685800" lvl="1" indent="-228600" algn="l" rtl="0">
              <a:lnSpc>
                <a:spcPct val="120000"/>
              </a:lnSpc>
              <a:spcBef>
                <a:spcPts val="500"/>
              </a:spcBef>
              <a:spcAft>
                <a:spcPts val="0"/>
              </a:spcAft>
              <a:buClr>
                <a:schemeClr val="dk1"/>
              </a:buClr>
              <a:buSzPct val="100000"/>
              <a:buChar char="•"/>
            </a:pPr>
            <a:r>
              <a:rPr lang="en-US"/>
              <a:t>Hva er hensiktsmessig informasjon å ha på en nettside?</a:t>
            </a:r>
            <a:endParaRPr/>
          </a:p>
          <a:p>
            <a:pPr marL="228600" lvl="0" indent="-228600" algn="l" rtl="0">
              <a:lnSpc>
                <a:spcPct val="120000"/>
              </a:lnSpc>
              <a:spcBef>
                <a:spcPts val="1000"/>
              </a:spcBef>
              <a:spcAft>
                <a:spcPts val="0"/>
              </a:spcAft>
              <a:buClr>
                <a:schemeClr val="dk1"/>
              </a:buClr>
              <a:buSzPct val="100000"/>
              <a:buChar char="•"/>
            </a:pPr>
            <a:r>
              <a:rPr lang="en-US"/>
              <a:t>Plenumsprat 2: </a:t>
            </a:r>
            <a:endParaRPr/>
          </a:p>
          <a:p>
            <a:pPr marL="685800" lvl="1" indent="-228600" algn="l" rtl="0">
              <a:lnSpc>
                <a:spcPct val="120000"/>
              </a:lnSpc>
              <a:spcBef>
                <a:spcPts val="500"/>
              </a:spcBef>
              <a:spcAft>
                <a:spcPts val="0"/>
              </a:spcAft>
              <a:buClr>
                <a:schemeClr val="dk1"/>
              </a:buClr>
              <a:buSzPct val="100000"/>
              <a:buChar char="•"/>
            </a:pPr>
            <a:r>
              <a:rPr lang="en-US"/>
              <a:t>Tips og triks fra hverandre</a:t>
            </a:r>
            <a:endParaRPr/>
          </a:p>
          <a:p>
            <a:pPr marL="228600" lvl="0" indent="-228600" algn="l" rtl="0">
              <a:lnSpc>
                <a:spcPct val="120000"/>
              </a:lnSpc>
              <a:spcBef>
                <a:spcPts val="1000"/>
              </a:spcBef>
              <a:spcAft>
                <a:spcPts val="0"/>
              </a:spcAft>
              <a:buClr>
                <a:schemeClr val="dk1"/>
              </a:buClr>
              <a:buSzPct val="100000"/>
              <a:buChar char="•"/>
            </a:pPr>
            <a:r>
              <a:rPr lang="en-US"/>
              <a:t>Plenumsprat 3: </a:t>
            </a:r>
            <a:endParaRPr/>
          </a:p>
          <a:p>
            <a:pPr marL="685800" lvl="1" indent="-228600" algn="l" rtl="0">
              <a:lnSpc>
                <a:spcPct val="120000"/>
              </a:lnSpc>
              <a:spcBef>
                <a:spcPts val="500"/>
              </a:spcBef>
              <a:spcAft>
                <a:spcPts val="0"/>
              </a:spcAft>
              <a:buClr>
                <a:schemeClr val="dk1"/>
              </a:buClr>
              <a:buSzPct val="100000"/>
              <a:buChar char="•"/>
            </a:pPr>
            <a:r>
              <a:rPr lang="en-US"/>
              <a:t>Tilbakemeldinger til lokallagssidene og ønsker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a:spLocks noGrp="1"/>
          </p:cNvSpPr>
          <p:nvPr>
            <p:ph type="body" idx="1"/>
          </p:nvPr>
        </p:nvSpPr>
        <p:spPr>
          <a:xfrm>
            <a:off x="975360" y="1761744"/>
            <a:ext cx="9243060" cy="2360676"/>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None/>
            </a:pPr>
            <a:r>
              <a:rPr lang="en-US" sz="3200"/>
              <a:t>Logg inn i CMS </a:t>
            </a:r>
            <a:br>
              <a:rPr lang="en-US" sz="3200"/>
            </a:br>
            <a:br>
              <a:rPr lang="en-US" sz="3200"/>
            </a:br>
            <a:br>
              <a:rPr lang="en-US" sz="3200"/>
            </a:br>
            <a:r>
              <a:rPr lang="en-US" sz="3200" u="sng">
                <a:solidFill>
                  <a:schemeClr val="hlink"/>
                </a:solidFill>
                <a:hlinkClick r:id="rId3"/>
              </a:rPr>
              <a:t>https://autismeforeningen.no/wp-admin/</a:t>
            </a:r>
            <a:r>
              <a:rPr lang="en-US" sz="3200"/>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3" name="Google Shape;103;p4"/>
          <p:cNvPicPr preferRelativeResize="0"/>
          <p:nvPr/>
        </p:nvPicPr>
        <p:blipFill rotWithShape="1">
          <a:blip r:embed="rId3">
            <a:alphaModFix/>
          </a:blip>
          <a:srcRect r="425" b="-1"/>
          <a:stretch/>
        </p:blipFill>
        <p:spPr>
          <a:xfrm>
            <a:off x="20" y="1282"/>
            <a:ext cx="12191980" cy="685671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a:spLocks noGrp="1"/>
          </p:cNvSpPr>
          <p:nvPr>
            <p:ph type="body" idx="1"/>
          </p:nvPr>
        </p:nvSpPr>
        <p:spPr>
          <a:xfrm>
            <a:off x="492316" y="1194581"/>
            <a:ext cx="3429000" cy="4665305"/>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0000"/>
              </a:lnSpc>
              <a:spcBef>
                <a:spcPts val="0"/>
              </a:spcBef>
              <a:spcAft>
                <a:spcPts val="0"/>
              </a:spcAft>
              <a:buClr>
                <a:schemeClr val="dk1"/>
              </a:buClr>
              <a:buSzPct val="100000"/>
              <a:buNone/>
            </a:pPr>
            <a:r>
              <a:rPr lang="en-US" sz="2200"/>
              <a:t>Her er kontrollpanelet. Siden man bruker for å legge til og redigere innhold på nettsiden. </a:t>
            </a:r>
            <a:br>
              <a:rPr lang="en-US" sz="2200"/>
            </a:br>
            <a:br>
              <a:rPr lang="en-US" sz="2200"/>
            </a:br>
            <a:r>
              <a:rPr lang="en-US" sz="2200"/>
              <a:t>I den øverste banneren finner du knappen: “+ legg til”</a:t>
            </a:r>
            <a:br>
              <a:rPr lang="en-US" sz="2200"/>
            </a:br>
            <a:br>
              <a:rPr lang="en-US" sz="2200"/>
            </a:br>
            <a:r>
              <a:rPr lang="en-US" sz="2200"/>
              <a:t>Og I menyen til venstre finner du også flere nyttige funksjoner. </a:t>
            </a:r>
            <a:br>
              <a:rPr lang="en-US" sz="2200"/>
            </a:br>
            <a:br>
              <a:rPr lang="en-US" sz="2200"/>
            </a:br>
            <a:r>
              <a:rPr lang="en-US" sz="2200"/>
              <a:t>Vi kommer tilbake til disse funksjonene i løpet av presentasjonen. </a:t>
            </a:r>
            <a:endParaRPr/>
          </a:p>
        </p:txBody>
      </p:sp>
      <p:pic>
        <p:nvPicPr>
          <p:cNvPr id="109" name="Google Shape;109;p5"/>
          <p:cNvPicPr preferRelativeResize="0"/>
          <p:nvPr/>
        </p:nvPicPr>
        <p:blipFill rotWithShape="1">
          <a:blip r:embed="rId3">
            <a:alphaModFix/>
          </a:blip>
          <a:srcRect/>
          <a:stretch/>
        </p:blipFill>
        <p:spPr>
          <a:xfrm>
            <a:off x="4455356" y="1363256"/>
            <a:ext cx="7379434" cy="41314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title"/>
          </p:nvPr>
        </p:nvSpPr>
        <p:spPr>
          <a:xfrm>
            <a:off x="1524003" y="1999615"/>
            <a:ext cx="9144000" cy="27640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56A5"/>
              </a:buClr>
              <a:buSzPts val="7200"/>
              <a:buFont typeface="Arial"/>
              <a:buNone/>
            </a:pPr>
            <a:r>
              <a:rPr lang="en-US" sz="7200">
                <a:solidFill>
                  <a:srgbClr val="0056A5"/>
                </a:solidFill>
                <a:latin typeface="Arial"/>
                <a:ea typeface="Arial"/>
                <a:cs typeface="Arial"/>
                <a:sym typeface="Arial"/>
              </a:rPr>
              <a:t>1. Opprette arrangement</a:t>
            </a:r>
            <a:endParaRPr/>
          </a:p>
        </p:txBody>
      </p:sp>
      <p:sp>
        <p:nvSpPr>
          <p:cNvPr id="115" name="Google Shape;115;p6"/>
          <p:cNvSpPr txBox="1">
            <a:spLocks noGrp="1"/>
          </p:cNvSpPr>
          <p:nvPr>
            <p:ph type="body" idx="1"/>
          </p:nvPr>
        </p:nvSpPr>
        <p:spPr>
          <a:xfrm>
            <a:off x="1966912" y="5645150"/>
            <a:ext cx="8258176" cy="6318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888888"/>
              </a:buClr>
              <a:buSzPts val="2800"/>
              <a:buNone/>
            </a:pPr>
            <a:endParaRPr sz="2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7"/>
          <p:cNvSpPr txBox="1">
            <a:spLocks noGrp="1"/>
          </p:cNvSpPr>
          <p:nvPr>
            <p:ph type="body" idx="1"/>
          </p:nvPr>
        </p:nvSpPr>
        <p:spPr>
          <a:xfrm>
            <a:off x="351326" y="1613198"/>
            <a:ext cx="2302344" cy="341071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200"/>
              <a:buNone/>
            </a:pPr>
            <a:r>
              <a:rPr lang="en-US" sz="2200"/>
              <a:t>Gå til “+ legg til” og bla ned I rullegardinen til “Arrangement”</a:t>
            </a:r>
            <a:endParaRPr/>
          </a:p>
          <a:p>
            <a:pPr marL="0" lvl="0" indent="139700" algn="l" rtl="0">
              <a:lnSpc>
                <a:spcPct val="90000"/>
              </a:lnSpc>
              <a:spcBef>
                <a:spcPts val="1000"/>
              </a:spcBef>
              <a:spcAft>
                <a:spcPts val="0"/>
              </a:spcAft>
              <a:buClr>
                <a:schemeClr val="dk1"/>
              </a:buClr>
              <a:buSzPts val="2200"/>
              <a:buFont typeface="Arial"/>
              <a:buNone/>
            </a:pPr>
            <a:endParaRPr sz="2200"/>
          </a:p>
          <a:p>
            <a:pPr marL="0" lvl="0" indent="139700" algn="l" rtl="0">
              <a:lnSpc>
                <a:spcPct val="90000"/>
              </a:lnSpc>
              <a:spcBef>
                <a:spcPts val="1000"/>
              </a:spcBef>
              <a:spcAft>
                <a:spcPts val="0"/>
              </a:spcAft>
              <a:buClr>
                <a:schemeClr val="dk1"/>
              </a:buClr>
              <a:buSzPts val="2200"/>
              <a:buFont typeface="Arial"/>
              <a:buNone/>
            </a:pPr>
            <a:endParaRPr sz="2200"/>
          </a:p>
        </p:txBody>
      </p:sp>
      <p:pic>
        <p:nvPicPr>
          <p:cNvPr id="121" name="Google Shape;121;p7"/>
          <p:cNvPicPr preferRelativeResize="0"/>
          <p:nvPr/>
        </p:nvPicPr>
        <p:blipFill rotWithShape="1">
          <a:blip r:embed="rId3">
            <a:alphaModFix/>
          </a:blip>
          <a:srcRect t="6551"/>
          <a:stretch/>
        </p:blipFill>
        <p:spPr>
          <a:xfrm>
            <a:off x="2653670" y="867543"/>
            <a:ext cx="9418226" cy="4928695"/>
          </a:xfrm>
          <a:prstGeom prst="rect">
            <a:avLst/>
          </a:prstGeom>
          <a:noFill/>
          <a:ln>
            <a:noFill/>
          </a:ln>
        </p:spPr>
      </p:pic>
      <p:sp>
        <p:nvSpPr>
          <p:cNvPr id="122" name="Google Shape;122;p7"/>
          <p:cNvSpPr/>
          <p:nvPr/>
        </p:nvSpPr>
        <p:spPr>
          <a:xfrm rot="1972958">
            <a:off x="4164051" y="2361617"/>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8"/>
          <p:cNvPicPr preferRelativeResize="0"/>
          <p:nvPr/>
        </p:nvPicPr>
        <p:blipFill rotWithShape="1">
          <a:blip r:embed="rId3">
            <a:alphaModFix/>
          </a:blip>
          <a:srcRect/>
          <a:stretch/>
        </p:blipFill>
        <p:spPr>
          <a:xfrm>
            <a:off x="3180945" y="410002"/>
            <a:ext cx="8793893" cy="5571067"/>
          </a:xfrm>
          <a:prstGeom prst="rect">
            <a:avLst/>
          </a:prstGeom>
          <a:noFill/>
          <a:ln>
            <a:noFill/>
          </a:ln>
        </p:spPr>
      </p:pic>
      <p:sp>
        <p:nvSpPr>
          <p:cNvPr id="128" name="Google Shape;128;p8"/>
          <p:cNvSpPr txBox="1"/>
          <p:nvPr/>
        </p:nvSpPr>
        <p:spPr>
          <a:xfrm>
            <a:off x="408561" y="1352144"/>
            <a:ext cx="2373550" cy="3970318"/>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a:solidFill>
                  <a:schemeClr val="dk1"/>
                </a:solidFill>
                <a:latin typeface="Arial"/>
                <a:ea typeface="Arial"/>
                <a:cs typeface="Arial"/>
                <a:sym typeface="Arial"/>
              </a:rPr>
              <a:t>Legg til tittel</a:t>
            </a:r>
            <a:br>
              <a:rPr lang="en-US"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a:solidFill>
                  <a:schemeClr val="dk1"/>
                </a:solidFill>
                <a:latin typeface="Arial"/>
                <a:ea typeface="Arial"/>
                <a:cs typeface="Arial"/>
                <a:sym typeface="Arial"/>
              </a:rPr>
              <a:t>I blokken «Tast /for å velge blokk», skal du legge til teksten din. Vi kommer tilbake til innholdet her, og hvordan legge inn lenker i kommende slides.</a:t>
            </a:r>
            <a:br>
              <a:rPr lang="en-US"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sp>
        <p:nvSpPr>
          <p:cNvPr id="129" name="Google Shape;129;p8"/>
          <p:cNvSpPr/>
          <p:nvPr/>
        </p:nvSpPr>
        <p:spPr>
          <a:xfrm rot="1972958">
            <a:off x="5880461" y="2242670"/>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30" name="Google Shape;130;p8"/>
          <p:cNvSpPr/>
          <p:nvPr/>
        </p:nvSpPr>
        <p:spPr>
          <a:xfrm rot="1972958">
            <a:off x="5595488" y="2726206"/>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9"/>
          <p:cNvSpPr txBox="1">
            <a:spLocks noGrp="1"/>
          </p:cNvSpPr>
          <p:nvPr>
            <p:ph type="body" idx="1"/>
          </p:nvPr>
        </p:nvSpPr>
        <p:spPr>
          <a:xfrm>
            <a:off x="343769" y="1427945"/>
            <a:ext cx="2066922" cy="34107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u="sng"/>
              <a:t>Legge inn lenke </a:t>
            </a:r>
            <a:endParaRPr/>
          </a:p>
          <a:p>
            <a:pPr marL="342900" lvl="0" indent="-342900" algn="l" rtl="0">
              <a:lnSpc>
                <a:spcPct val="100000"/>
              </a:lnSpc>
              <a:spcBef>
                <a:spcPts val="1000"/>
              </a:spcBef>
              <a:spcAft>
                <a:spcPts val="0"/>
              </a:spcAft>
              <a:buClr>
                <a:schemeClr val="dk1"/>
              </a:buClr>
              <a:buSzPts val="1800"/>
              <a:buFont typeface="Arial"/>
              <a:buChar char="•"/>
            </a:pPr>
            <a:r>
              <a:rPr lang="en-US" sz="1800"/>
              <a:t>Marker teksten og klikk på symbol for lenke</a:t>
            </a:r>
            <a:endParaRPr sz="1800"/>
          </a:p>
          <a:p>
            <a:pPr marL="342900" lvl="0" indent="-228600" algn="l" rtl="0">
              <a:lnSpc>
                <a:spcPct val="90000"/>
              </a:lnSpc>
              <a:spcBef>
                <a:spcPts val="1000"/>
              </a:spcBef>
              <a:spcAft>
                <a:spcPts val="0"/>
              </a:spcAft>
              <a:buClr>
                <a:schemeClr val="dk1"/>
              </a:buClr>
              <a:buSzPts val="1800"/>
              <a:buFont typeface="Arial"/>
              <a:buNone/>
            </a:pPr>
            <a:endParaRPr sz="1800"/>
          </a:p>
          <a:p>
            <a:pPr marL="0" lvl="0" indent="0" algn="l" rtl="0">
              <a:lnSpc>
                <a:spcPct val="90000"/>
              </a:lnSpc>
              <a:spcBef>
                <a:spcPts val="1000"/>
              </a:spcBef>
              <a:spcAft>
                <a:spcPts val="0"/>
              </a:spcAft>
              <a:buClr>
                <a:schemeClr val="dk1"/>
              </a:buClr>
              <a:buSzPts val="2200"/>
              <a:buNone/>
            </a:pPr>
            <a:endParaRPr sz="2200"/>
          </a:p>
        </p:txBody>
      </p:sp>
      <p:pic>
        <p:nvPicPr>
          <p:cNvPr id="136" name="Google Shape;136;p9"/>
          <p:cNvPicPr preferRelativeResize="0"/>
          <p:nvPr/>
        </p:nvPicPr>
        <p:blipFill rotWithShape="1">
          <a:blip r:embed="rId3">
            <a:alphaModFix/>
          </a:blip>
          <a:srcRect/>
          <a:stretch/>
        </p:blipFill>
        <p:spPr>
          <a:xfrm>
            <a:off x="2539161" y="575636"/>
            <a:ext cx="9442049" cy="5287547"/>
          </a:xfrm>
          <a:prstGeom prst="rect">
            <a:avLst/>
          </a:prstGeom>
          <a:noFill/>
          <a:ln>
            <a:noFill/>
          </a:ln>
        </p:spPr>
      </p:pic>
      <p:sp>
        <p:nvSpPr>
          <p:cNvPr id="137" name="Google Shape;137;p9"/>
          <p:cNvSpPr/>
          <p:nvPr/>
        </p:nvSpPr>
        <p:spPr>
          <a:xfrm rot="1972958">
            <a:off x="5766141" y="3925264"/>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body" idx="1"/>
          </p:nvPr>
        </p:nvSpPr>
        <p:spPr>
          <a:xfrm>
            <a:off x="706506" y="857736"/>
            <a:ext cx="2484166" cy="4998314"/>
          </a:xfrm>
          <a:prstGeom prst="rect">
            <a:avLst/>
          </a:prstGeom>
          <a:noFill/>
          <a:ln>
            <a:noFill/>
          </a:ln>
        </p:spPr>
        <p:txBody>
          <a:bodyPr spcFirstLastPara="1" wrap="square" lIns="91425" tIns="45700" rIns="91425" bIns="45700" anchor="t" anchorCtr="0">
            <a:normAutofit fontScale="92500" lnSpcReduction="20000"/>
          </a:bodyPr>
          <a:lstStyle/>
          <a:p>
            <a:pPr marL="0" lvl="0" indent="-129222" algn="l" rtl="0">
              <a:lnSpc>
                <a:spcPct val="120000"/>
              </a:lnSpc>
              <a:spcBef>
                <a:spcPts val="0"/>
              </a:spcBef>
              <a:spcAft>
                <a:spcPts val="0"/>
              </a:spcAft>
              <a:buClr>
                <a:schemeClr val="dk1"/>
              </a:buClr>
              <a:buSzPct val="100000"/>
              <a:buFont typeface="Arial"/>
              <a:buChar char="•"/>
            </a:pPr>
            <a:r>
              <a:rPr lang="en-US" sz="2200"/>
              <a:t>Lim inn nettadressen du ønsker å lenke til, trykk enter. </a:t>
            </a:r>
            <a:endParaRPr/>
          </a:p>
          <a:p>
            <a:pPr marL="0" lvl="0" indent="-129222" algn="l" rtl="0">
              <a:lnSpc>
                <a:spcPct val="120000"/>
              </a:lnSpc>
              <a:spcBef>
                <a:spcPts val="1000"/>
              </a:spcBef>
              <a:spcAft>
                <a:spcPts val="0"/>
              </a:spcAft>
              <a:buClr>
                <a:schemeClr val="dk1"/>
              </a:buClr>
              <a:buSzPct val="100000"/>
              <a:buFont typeface="Arial"/>
              <a:buChar char="•"/>
            </a:pPr>
            <a:r>
              <a:rPr lang="en-US" sz="2200"/>
              <a:t>Her har vi huket av for “åpne i ny fane”. Det betyr at når man som bruker av siden klikker på lenken så vil siden man lenker til åpne seg opp i ny fane i nettleseren og ikke i samme vindu man er i. </a:t>
            </a:r>
            <a:endParaRPr/>
          </a:p>
        </p:txBody>
      </p:sp>
      <p:pic>
        <p:nvPicPr>
          <p:cNvPr id="143" name="Google Shape;143;p10"/>
          <p:cNvPicPr preferRelativeResize="0"/>
          <p:nvPr/>
        </p:nvPicPr>
        <p:blipFill rotWithShape="1">
          <a:blip r:embed="rId3">
            <a:alphaModFix/>
          </a:blip>
          <a:srcRect t="16819"/>
          <a:stretch/>
        </p:blipFill>
        <p:spPr>
          <a:xfrm>
            <a:off x="3495946" y="1234289"/>
            <a:ext cx="8160311" cy="3801183"/>
          </a:xfrm>
          <a:prstGeom prst="rect">
            <a:avLst/>
          </a:prstGeom>
          <a:noFill/>
          <a:ln>
            <a:noFill/>
          </a:ln>
        </p:spPr>
      </p:pic>
      <p:sp>
        <p:nvSpPr>
          <p:cNvPr id="144" name="Google Shape;144;p10"/>
          <p:cNvSpPr/>
          <p:nvPr/>
        </p:nvSpPr>
        <p:spPr>
          <a:xfrm rot="1972958">
            <a:off x="5396490" y="3290475"/>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1"/>
          <p:cNvSpPr txBox="1">
            <a:spLocks noGrp="1"/>
          </p:cNvSpPr>
          <p:nvPr>
            <p:ph type="body" idx="1"/>
          </p:nvPr>
        </p:nvSpPr>
        <p:spPr>
          <a:xfrm>
            <a:off x="637907" y="1166750"/>
            <a:ext cx="1499651"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US"/>
              <a:t>Alternativt, så kan du legge inn lenken din her</a:t>
            </a:r>
            <a:endParaRPr/>
          </a:p>
        </p:txBody>
      </p:sp>
      <p:pic>
        <p:nvPicPr>
          <p:cNvPr id="150" name="Google Shape;150;p11"/>
          <p:cNvPicPr preferRelativeResize="0"/>
          <p:nvPr/>
        </p:nvPicPr>
        <p:blipFill rotWithShape="1">
          <a:blip r:embed="rId3">
            <a:alphaModFix/>
          </a:blip>
          <a:srcRect/>
          <a:stretch/>
        </p:blipFill>
        <p:spPr>
          <a:xfrm>
            <a:off x="2137558" y="793550"/>
            <a:ext cx="9645740" cy="4557987"/>
          </a:xfrm>
          <a:prstGeom prst="rect">
            <a:avLst/>
          </a:prstGeom>
          <a:noFill/>
          <a:ln>
            <a:noFill/>
          </a:ln>
        </p:spPr>
      </p:pic>
      <p:sp>
        <p:nvSpPr>
          <p:cNvPr id="151" name="Google Shape;151;p11"/>
          <p:cNvSpPr/>
          <p:nvPr/>
        </p:nvSpPr>
        <p:spPr>
          <a:xfrm rot="1972958">
            <a:off x="6020762" y="3952632"/>
            <a:ext cx="343541" cy="214087"/>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2"/>
          <p:cNvSpPr txBox="1">
            <a:spLocks noGrp="1"/>
          </p:cNvSpPr>
          <p:nvPr>
            <p:ph type="body" idx="1"/>
          </p:nvPr>
        </p:nvSpPr>
        <p:spPr>
          <a:xfrm>
            <a:off x="770106" y="989046"/>
            <a:ext cx="10515600" cy="4682179"/>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10000"/>
              </a:lnSpc>
              <a:spcBef>
                <a:spcPts val="0"/>
              </a:spcBef>
              <a:spcAft>
                <a:spcPts val="0"/>
              </a:spcAft>
              <a:buClr>
                <a:schemeClr val="dk1"/>
              </a:buClr>
              <a:buSzPts val="2800"/>
              <a:buChar char="•"/>
            </a:pPr>
            <a:r>
              <a:rPr lang="en-US"/>
              <a:t>Hvordan legge inn en pdf. fil?</a:t>
            </a:r>
            <a:br>
              <a:rPr lang="en-US"/>
            </a:br>
            <a:br>
              <a:rPr lang="en-US"/>
            </a:br>
            <a:r>
              <a:rPr lang="en-US"/>
              <a:t>Da må vi tilbake til kontrollpanelet*. Der skal vi inn i media-&gt;laste opp ny fil og hente ut en url – altså en nettadresse for pdf.filen vi vil ha på siden vår. Når man har laget en url, så kan man kopiere denne og legge den inn på siden, slik som vist på foregående slides. </a:t>
            </a:r>
            <a:br>
              <a:rPr lang="en-US"/>
            </a:br>
            <a:br>
              <a:rPr lang="en-US"/>
            </a:br>
            <a:r>
              <a:rPr lang="en-US"/>
              <a:t>*NB:</a:t>
            </a:r>
            <a:endParaRPr/>
          </a:p>
          <a:p>
            <a:pPr marL="228600" lvl="0" indent="-228600" algn="l" rtl="0">
              <a:lnSpc>
                <a:spcPct val="110000"/>
              </a:lnSpc>
              <a:spcBef>
                <a:spcPts val="1000"/>
              </a:spcBef>
              <a:spcAft>
                <a:spcPts val="0"/>
              </a:spcAft>
              <a:buClr>
                <a:schemeClr val="dk1"/>
              </a:buClr>
              <a:buSzPts val="2800"/>
              <a:buChar char="•"/>
            </a:pPr>
            <a:r>
              <a:rPr lang="en-US"/>
              <a:t>Lagre kladd</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13"/>
          <p:cNvPicPr preferRelativeResize="0"/>
          <p:nvPr/>
        </p:nvPicPr>
        <p:blipFill rotWithShape="1">
          <a:blip r:embed="rId3">
            <a:alphaModFix/>
          </a:blip>
          <a:srcRect/>
          <a:stretch/>
        </p:blipFill>
        <p:spPr>
          <a:xfrm>
            <a:off x="657032" y="383178"/>
            <a:ext cx="10877936" cy="6091644"/>
          </a:xfrm>
          <a:prstGeom prst="rect">
            <a:avLst/>
          </a:prstGeom>
          <a:noFill/>
          <a:ln>
            <a:noFill/>
          </a:ln>
        </p:spPr>
      </p:pic>
      <p:sp>
        <p:nvSpPr>
          <p:cNvPr id="162" name="Google Shape;162;p13"/>
          <p:cNvSpPr/>
          <p:nvPr/>
        </p:nvSpPr>
        <p:spPr>
          <a:xfrm rot="1972958">
            <a:off x="10077585" y="1812206"/>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4"/>
          <p:cNvSpPr txBox="1">
            <a:spLocks noGrp="1"/>
          </p:cNvSpPr>
          <p:nvPr>
            <p:ph type="body" idx="1"/>
          </p:nvPr>
        </p:nvSpPr>
        <p:spPr>
          <a:xfrm>
            <a:off x="633984" y="1628312"/>
            <a:ext cx="1255272" cy="34107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Tilbake til kontroll-panelet</a:t>
            </a:r>
            <a:endParaRPr sz="2200"/>
          </a:p>
        </p:txBody>
      </p:sp>
      <p:pic>
        <p:nvPicPr>
          <p:cNvPr id="168" name="Google Shape;168;p14"/>
          <p:cNvPicPr preferRelativeResize="0"/>
          <p:nvPr/>
        </p:nvPicPr>
        <p:blipFill rotWithShape="1">
          <a:blip r:embed="rId3">
            <a:alphaModFix/>
          </a:blip>
          <a:srcRect/>
          <a:stretch/>
        </p:blipFill>
        <p:spPr>
          <a:xfrm>
            <a:off x="2220934" y="475759"/>
            <a:ext cx="9757254" cy="5464062"/>
          </a:xfrm>
          <a:prstGeom prst="rect">
            <a:avLst/>
          </a:prstGeom>
          <a:noFill/>
          <a:ln>
            <a:noFill/>
          </a:ln>
        </p:spPr>
      </p:pic>
      <p:sp>
        <p:nvSpPr>
          <p:cNvPr id="169" name="Google Shape;169;p14"/>
          <p:cNvSpPr/>
          <p:nvPr/>
        </p:nvSpPr>
        <p:spPr>
          <a:xfrm rot="1972958">
            <a:off x="2554406" y="1699375"/>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5"/>
          <p:cNvSpPr txBox="1">
            <a:spLocks noGrp="1"/>
          </p:cNvSpPr>
          <p:nvPr>
            <p:ph type="body" idx="1"/>
          </p:nvPr>
        </p:nvSpPr>
        <p:spPr>
          <a:xfrm>
            <a:off x="525137" y="1794567"/>
            <a:ext cx="1930895" cy="34107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Klikk på media og legg til ny, </a:t>
            </a:r>
            <a:br>
              <a:rPr lang="en-US" sz="2200"/>
            </a:br>
            <a:br>
              <a:rPr lang="en-US" sz="2200"/>
            </a:br>
            <a:r>
              <a:rPr lang="en-US" sz="2200"/>
              <a:t>deretter, klikk på “velg filer”</a:t>
            </a:r>
            <a:endParaRPr/>
          </a:p>
        </p:txBody>
      </p:sp>
      <p:pic>
        <p:nvPicPr>
          <p:cNvPr id="175" name="Google Shape;175;p15"/>
          <p:cNvPicPr preferRelativeResize="0"/>
          <p:nvPr/>
        </p:nvPicPr>
        <p:blipFill rotWithShape="1">
          <a:blip r:embed="rId3">
            <a:alphaModFix/>
          </a:blip>
          <a:srcRect/>
          <a:stretch/>
        </p:blipFill>
        <p:spPr>
          <a:xfrm>
            <a:off x="2660464" y="793154"/>
            <a:ext cx="9123005" cy="5108882"/>
          </a:xfrm>
          <a:prstGeom prst="rect">
            <a:avLst/>
          </a:prstGeom>
          <a:noFill/>
          <a:ln>
            <a:noFill/>
          </a:ln>
        </p:spPr>
      </p:pic>
      <p:sp>
        <p:nvSpPr>
          <p:cNvPr id="176" name="Google Shape;176;p15"/>
          <p:cNvSpPr/>
          <p:nvPr/>
        </p:nvSpPr>
        <p:spPr>
          <a:xfrm rot="1972958">
            <a:off x="3100526" y="2648921"/>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77" name="Google Shape;177;p15"/>
          <p:cNvSpPr/>
          <p:nvPr/>
        </p:nvSpPr>
        <p:spPr>
          <a:xfrm rot="1972958">
            <a:off x="7795476" y="2911084"/>
            <a:ext cx="503834" cy="414336"/>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6"/>
          <p:cNvSpPr txBox="1">
            <a:spLocks noGrp="1"/>
          </p:cNvSpPr>
          <p:nvPr>
            <p:ph type="body" idx="1"/>
          </p:nvPr>
        </p:nvSpPr>
        <p:spPr>
          <a:xfrm>
            <a:off x="633984" y="1987849"/>
            <a:ext cx="2502181" cy="34107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Velg pdf.-filen du vil laste opp. </a:t>
            </a:r>
            <a:endParaRPr/>
          </a:p>
        </p:txBody>
      </p:sp>
      <p:pic>
        <p:nvPicPr>
          <p:cNvPr id="183" name="Google Shape;183;p16"/>
          <p:cNvPicPr preferRelativeResize="0"/>
          <p:nvPr/>
        </p:nvPicPr>
        <p:blipFill rotWithShape="1">
          <a:blip r:embed="rId3">
            <a:alphaModFix/>
          </a:blip>
          <a:srcRect/>
          <a:stretch/>
        </p:blipFill>
        <p:spPr>
          <a:xfrm>
            <a:off x="3226019" y="990321"/>
            <a:ext cx="8777982" cy="3664806"/>
          </a:xfrm>
          <a:prstGeom prst="rect">
            <a:avLst/>
          </a:prstGeom>
          <a:noFill/>
          <a:ln>
            <a:noFill/>
          </a:ln>
        </p:spPr>
      </p:pic>
      <p:sp>
        <p:nvSpPr>
          <p:cNvPr id="184" name="Google Shape;184;p16"/>
          <p:cNvSpPr/>
          <p:nvPr/>
        </p:nvSpPr>
        <p:spPr>
          <a:xfrm rot="1972958">
            <a:off x="5342949" y="3422377"/>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7"/>
          <p:cNvSpPr txBox="1">
            <a:spLocks noGrp="1"/>
          </p:cNvSpPr>
          <p:nvPr>
            <p:ph type="body" idx="1"/>
          </p:nvPr>
        </p:nvSpPr>
        <p:spPr>
          <a:xfrm>
            <a:off x="633985" y="1723644"/>
            <a:ext cx="2592866" cy="3410712"/>
          </a:xfrm>
          <a:prstGeom prst="rect">
            <a:avLst/>
          </a:prstGeom>
          <a:noFill/>
          <a:ln>
            <a:noFill/>
          </a:ln>
        </p:spPr>
        <p:txBody>
          <a:bodyPr spcFirstLastPara="1" wrap="square" lIns="91425" tIns="45700" rIns="91425" bIns="45700" anchor="t" anchorCtr="0">
            <a:normAutofit/>
          </a:bodyPr>
          <a:lstStyle/>
          <a:p>
            <a:pPr marL="0" lvl="0" indent="-139700" algn="l" rtl="0">
              <a:lnSpc>
                <a:spcPct val="90000"/>
              </a:lnSpc>
              <a:spcBef>
                <a:spcPts val="0"/>
              </a:spcBef>
              <a:spcAft>
                <a:spcPts val="0"/>
              </a:spcAft>
              <a:buClr>
                <a:schemeClr val="dk1"/>
              </a:buClr>
              <a:buSzPts val="2200"/>
              <a:buFont typeface="Arial"/>
              <a:buChar char="•"/>
            </a:pPr>
            <a:r>
              <a:rPr lang="en-US" sz="2200"/>
              <a:t>Klikk på Kopier URL til utklippstavle</a:t>
            </a:r>
            <a:endParaRPr sz="2200"/>
          </a:p>
          <a:p>
            <a:pPr marL="0" lvl="0" indent="-139700" algn="l" rtl="0">
              <a:lnSpc>
                <a:spcPct val="90000"/>
              </a:lnSpc>
              <a:spcBef>
                <a:spcPts val="1000"/>
              </a:spcBef>
              <a:spcAft>
                <a:spcPts val="0"/>
              </a:spcAft>
              <a:buClr>
                <a:schemeClr val="dk1"/>
              </a:buClr>
              <a:buSzPts val="2200"/>
              <a:buFont typeface="Arial"/>
              <a:buChar char="•"/>
            </a:pPr>
            <a:r>
              <a:rPr lang="en-US" sz="2200"/>
              <a:t>Lim denne inn et lurt sted, med en gang. F. eks. i word, eller notepad. </a:t>
            </a:r>
            <a:endParaRPr/>
          </a:p>
        </p:txBody>
      </p:sp>
      <p:pic>
        <p:nvPicPr>
          <p:cNvPr id="190" name="Google Shape;190;p17"/>
          <p:cNvPicPr preferRelativeResize="0"/>
          <p:nvPr/>
        </p:nvPicPr>
        <p:blipFill rotWithShape="1">
          <a:blip r:embed="rId3">
            <a:alphaModFix/>
          </a:blip>
          <a:srcRect t="17054" b="9633"/>
          <a:stretch/>
        </p:blipFill>
        <p:spPr>
          <a:xfrm>
            <a:off x="3430889" y="1579417"/>
            <a:ext cx="8307901" cy="3410713"/>
          </a:xfrm>
          <a:prstGeom prst="rect">
            <a:avLst/>
          </a:prstGeom>
          <a:noFill/>
          <a:ln>
            <a:noFill/>
          </a:ln>
        </p:spPr>
      </p:pic>
      <p:sp>
        <p:nvSpPr>
          <p:cNvPr id="191" name="Google Shape;191;p17"/>
          <p:cNvSpPr/>
          <p:nvPr/>
        </p:nvSpPr>
        <p:spPr>
          <a:xfrm rot="1972958">
            <a:off x="11166787" y="3633974"/>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txBox="1">
            <a:spLocks noGrp="1"/>
          </p:cNvSpPr>
          <p:nvPr>
            <p:ph type="body" idx="1"/>
          </p:nvPr>
        </p:nvSpPr>
        <p:spPr>
          <a:xfrm>
            <a:off x="789634" y="1605641"/>
            <a:ext cx="2414545" cy="34107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Tilbake til arrangementet vårt, “Årsmøte I Troms lokallag”</a:t>
            </a:r>
            <a:endParaRPr/>
          </a:p>
        </p:txBody>
      </p:sp>
      <p:pic>
        <p:nvPicPr>
          <p:cNvPr id="197" name="Google Shape;197;p18"/>
          <p:cNvPicPr preferRelativeResize="0"/>
          <p:nvPr/>
        </p:nvPicPr>
        <p:blipFill rotWithShape="1">
          <a:blip r:embed="rId3">
            <a:alphaModFix/>
          </a:blip>
          <a:srcRect t="16428" b="8939"/>
          <a:stretch/>
        </p:blipFill>
        <p:spPr>
          <a:xfrm>
            <a:off x="3397052" y="1605641"/>
            <a:ext cx="8160964" cy="3410712"/>
          </a:xfrm>
          <a:prstGeom prst="rect">
            <a:avLst/>
          </a:prstGeom>
          <a:noFill/>
          <a:ln>
            <a:noFill/>
          </a:ln>
        </p:spPr>
      </p:pic>
      <p:sp>
        <p:nvSpPr>
          <p:cNvPr id="198" name="Google Shape;198;p18"/>
          <p:cNvSpPr/>
          <p:nvPr/>
        </p:nvSpPr>
        <p:spPr>
          <a:xfrm rot="1972958">
            <a:off x="5483903" y="2764917"/>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9"/>
          <p:cNvSpPr txBox="1">
            <a:spLocks noGrp="1"/>
          </p:cNvSpPr>
          <p:nvPr>
            <p:ph type="body" idx="1"/>
          </p:nvPr>
        </p:nvSpPr>
        <p:spPr>
          <a:xfrm>
            <a:off x="301407" y="993374"/>
            <a:ext cx="3150131" cy="471579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70000"/>
              </a:lnSpc>
              <a:spcBef>
                <a:spcPts val="0"/>
              </a:spcBef>
              <a:spcAft>
                <a:spcPts val="0"/>
              </a:spcAft>
              <a:buClr>
                <a:schemeClr val="dk1"/>
              </a:buClr>
              <a:buSzPts val="1800"/>
              <a:buNone/>
            </a:pPr>
            <a:r>
              <a:rPr lang="en-US" sz="1800"/>
              <a:t>Lim inn lenken til pdf’en. </a:t>
            </a:r>
            <a:br>
              <a:rPr lang="en-US" sz="1800"/>
            </a:br>
            <a:r>
              <a:rPr lang="en-US" sz="1800"/>
              <a:t>(høyreklikk, eller ctrl+V)</a:t>
            </a:r>
            <a:endParaRPr/>
          </a:p>
          <a:p>
            <a:pPr marL="0" lvl="0" indent="0" algn="l" rtl="0">
              <a:lnSpc>
                <a:spcPct val="170000"/>
              </a:lnSpc>
              <a:spcBef>
                <a:spcPts val="1000"/>
              </a:spcBef>
              <a:spcAft>
                <a:spcPts val="0"/>
              </a:spcAft>
              <a:buClr>
                <a:schemeClr val="dk1"/>
              </a:buClr>
              <a:buSzPts val="1800"/>
              <a:buNone/>
            </a:pPr>
            <a:br>
              <a:rPr lang="en-US" sz="1800"/>
            </a:br>
            <a:r>
              <a:rPr lang="en-US" sz="1800"/>
              <a:t>Har du mistet lenken fra utklippstavlen så går det ikke an å lime den inn. Da må du inn I media igjen og finne frem filen du lastet opp for å kopiere lenken på ny. Den ligger i media og i biblioteket.</a:t>
            </a:r>
            <a:endParaRPr/>
          </a:p>
        </p:txBody>
      </p:sp>
      <p:pic>
        <p:nvPicPr>
          <p:cNvPr id="204" name="Google Shape;204;p19"/>
          <p:cNvPicPr preferRelativeResize="0"/>
          <p:nvPr/>
        </p:nvPicPr>
        <p:blipFill rotWithShape="1">
          <a:blip r:embed="rId3">
            <a:alphaModFix/>
          </a:blip>
          <a:srcRect l="14840" t="15978" b="8930"/>
          <a:stretch/>
        </p:blipFill>
        <p:spPr>
          <a:xfrm>
            <a:off x="3760631" y="993374"/>
            <a:ext cx="8279514" cy="4088351"/>
          </a:xfrm>
          <a:prstGeom prst="rect">
            <a:avLst/>
          </a:prstGeom>
          <a:noFill/>
          <a:ln>
            <a:noFill/>
          </a:ln>
        </p:spPr>
      </p:pic>
      <p:sp>
        <p:nvSpPr>
          <p:cNvPr id="205" name="Google Shape;205;p19"/>
          <p:cNvSpPr/>
          <p:nvPr/>
        </p:nvSpPr>
        <p:spPr>
          <a:xfrm rot="1972958">
            <a:off x="7705670" y="3664202"/>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0"/>
          <p:cNvSpPr txBox="1">
            <a:spLocks noGrp="1"/>
          </p:cNvSpPr>
          <p:nvPr>
            <p:ph type="body" idx="1"/>
          </p:nvPr>
        </p:nvSpPr>
        <p:spPr>
          <a:xfrm>
            <a:off x="331195" y="862498"/>
            <a:ext cx="2411499" cy="3410712"/>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2200"/>
              <a:buNone/>
            </a:pPr>
            <a:r>
              <a:rPr lang="en-US" sz="2200"/>
              <a:t>Legg inn dato for arrangementet. </a:t>
            </a:r>
            <a:endParaRPr/>
          </a:p>
        </p:txBody>
      </p:sp>
      <p:pic>
        <p:nvPicPr>
          <p:cNvPr id="211" name="Google Shape;211;p20"/>
          <p:cNvPicPr preferRelativeResize="0"/>
          <p:nvPr/>
        </p:nvPicPr>
        <p:blipFill rotWithShape="1">
          <a:blip r:embed="rId3">
            <a:alphaModFix/>
          </a:blip>
          <a:srcRect/>
          <a:stretch/>
        </p:blipFill>
        <p:spPr>
          <a:xfrm>
            <a:off x="2742694" y="483316"/>
            <a:ext cx="9230960" cy="5169338"/>
          </a:xfrm>
          <a:prstGeom prst="rect">
            <a:avLst/>
          </a:prstGeom>
          <a:noFill/>
          <a:ln>
            <a:noFill/>
          </a:ln>
        </p:spPr>
      </p:pic>
      <p:sp>
        <p:nvSpPr>
          <p:cNvPr id="212" name="Google Shape;212;p20"/>
          <p:cNvSpPr/>
          <p:nvPr/>
        </p:nvSpPr>
        <p:spPr>
          <a:xfrm rot="1972958">
            <a:off x="4509048" y="3709545"/>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1"/>
          <p:cNvSpPr txBox="1">
            <a:spLocks noGrp="1"/>
          </p:cNvSpPr>
          <p:nvPr>
            <p:ph type="body" idx="1"/>
          </p:nvPr>
        </p:nvSpPr>
        <p:spPr>
          <a:xfrm>
            <a:off x="633984" y="1495958"/>
            <a:ext cx="2010975" cy="341071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200"/>
              <a:buNone/>
            </a:pPr>
            <a:r>
              <a:rPr lang="en-US" sz="2200"/>
              <a:t>Legg til fremhevet bilde</a:t>
            </a:r>
            <a:endParaRPr sz="2200"/>
          </a:p>
        </p:txBody>
      </p:sp>
      <p:pic>
        <p:nvPicPr>
          <p:cNvPr id="218" name="Google Shape;218;p21"/>
          <p:cNvPicPr preferRelativeResize="0"/>
          <p:nvPr/>
        </p:nvPicPr>
        <p:blipFill rotWithShape="1">
          <a:blip r:embed="rId3">
            <a:alphaModFix/>
          </a:blip>
          <a:srcRect/>
          <a:stretch/>
        </p:blipFill>
        <p:spPr>
          <a:xfrm>
            <a:off x="2969078" y="536215"/>
            <a:ext cx="8758649" cy="4904843"/>
          </a:xfrm>
          <a:prstGeom prst="rect">
            <a:avLst/>
          </a:prstGeom>
          <a:noFill/>
          <a:ln>
            <a:noFill/>
          </a:ln>
        </p:spPr>
      </p:pic>
      <p:sp>
        <p:nvSpPr>
          <p:cNvPr id="219" name="Google Shape;219;p21"/>
          <p:cNvSpPr/>
          <p:nvPr/>
        </p:nvSpPr>
        <p:spPr>
          <a:xfrm rot="1972958">
            <a:off x="10695336" y="1764749"/>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20" name="Google Shape;220;p21"/>
          <p:cNvSpPr/>
          <p:nvPr/>
        </p:nvSpPr>
        <p:spPr>
          <a:xfrm rot="1972958">
            <a:off x="11080150" y="4154592"/>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2"/>
          <p:cNvSpPr/>
          <p:nvPr/>
        </p:nvSpPr>
        <p:spPr>
          <a:xfrm>
            <a:off x="6429170" y="4917440"/>
            <a:ext cx="4813939" cy="1319458"/>
          </a:xfrm>
          <a:prstGeom prst="rect">
            <a:avLst/>
          </a:prstGeom>
          <a:gradFill>
            <a:gsLst>
              <a:gs pos="0">
                <a:srgbClr val="FFDC9B"/>
              </a:gs>
              <a:gs pos="50000">
                <a:srgbClr val="FFD68D"/>
              </a:gs>
              <a:gs pos="100000">
                <a:srgbClr val="FFD478"/>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Det er forbudt å bruke bilder uten tillatelse. Bruk gjerne bilder du selv har tatt, hvor du har tatt bilde med delingstillatelse av ev. personer på bildet. Det finnes gode sider å søke etter bilder du har lov å bruke, men bilder må som regel uansett krediteres. </a:t>
            </a:r>
            <a:endParaRPr sz="1400" b="0" i="0" u="none" strike="noStrike" cap="none">
              <a:solidFill>
                <a:srgbClr val="000000"/>
              </a:solidFill>
              <a:latin typeface="Arial"/>
              <a:ea typeface="Arial"/>
              <a:cs typeface="Arial"/>
              <a:sym typeface="Arial"/>
            </a:endParaRPr>
          </a:p>
        </p:txBody>
      </p:sp>
      <p:sp>
        <p:nvSpPr>
          <p:cNvPr id="226" name="Google Shape;226;p22"/>
          <p:cNvSpPr txBox="1">
            <a:spLocks noGrp="1"/>
          </p:cNvSpPr>
          <p:nvPr>
            <p:ph type="body" idx="1"/>
          </p:nvPr>
        </p:nvSpPr>
        <p:spPr>
          <a:xfrm>
            <a:off x="598617" y="358957"/>
            <a:ext cx="4745543" cy="632632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7000"/>
              </a:lnSpc>
              <a:spcBef>
                <a:spcPts val="0"/>
              </a:spcBef>
              <a:spcAft>
                <a:spcPts val="0"/>
              </a:spcAft>
              <a:buClr>
                <a:schemeClr val="dk1"/>
              </a:buClr>
              <a:buSzPts val="1600"/>
              <a:buNone/>
            </a:pPr>
            <a:r>
              <a:rPr lang="en-US" b="1" u="sng"/>
              <a:t>Velg bildet du ønsker å bruke</a:t>
            </a:r>
            <a:br>
              <a:rPr lang="en-US"/>
            </a:br>
            <a:br>
              <a:rPr lang="en-US"/>
            </a:br>
            <a:r>
              <a:rPr lang="en-US" b="1"/>
              <a:t>Hva må du tenke på? </a:t>
            </a:r>
            <a:endParaRPr/>
          </a:p>
          <a:p>
            <a:pPr marL="0" lvl="0" indent="-101600" algn="l" rtl="0">
              <a:lnSpc>
                <a:spcPct val="107000"/>
              </a:lnSpc>
              <a:spcBef>
                <a:spcPts val="800"/>
              </a:spcBef>
              <a:spcAft>
                <a:spcPts val="0"/>
              </a:spcAft>
              <a:buClr>
                <a:schemeClr val="dk1"/>
              </a:buClr>
              <a:buSzPts val="1600"/>
              <a:buFont typeface="Calibri"/>
              <a:buAutoNum type="arabicPeriod"/>
            </a:pPr>
            <a:r>
              <a:rPr lang="en-US"/>
              <a:t>Rettigheter og kreditering</a:t>
            </a:r>
            <a:endParaRPr/>
          </a:p>
          <a:p>
            <a:pPr marL="0" lvl="0" indent="-101600" algn="l" rtl="0">
              <a:lnSpc>
                <a:spcPct val="107000"/>
              </a:lnSpc>
              <a:spcBef>
                <a:spcPts val="0"/>
              </a:spcBef>
              <a:spcAft>
                <a:spcPts val="0"/>
              </a:spcAft>
              <a:buClr>
                <a:schemeClr val="dk1"/>
              </a:buClr>
              <a:buSzPts val="1600"/>
              <a:buFont typeface="Calibri"/>
              <a:buAutoNum type="arabicPeriod"/>
            </a:pPr>
            <a:r>
              <a:rPr lang="en-US"/>
              <a:t>Format (Skal være liggende)</a:t>
            </a:r>
            <a:endParaRPr/>
          </a:p>
          <a:p>
            <a:pPr marL="0" lvl="0" indent="-101600" algn="l" rtl="0">
              <a:lnSpc>
                <a:spcPct val="107000"/>
              </a:lnSpc>
              <a:spcBef>
                <a:spcPts val="0"/>
              </a:spcBef>
              <a:spcAft>
                <a:spcPts val="0"/>
              </a:spcAft>
              <a:buClr>
                <a:schemeClr val="dk1"/>
              </a:buClr>
              <a:buSzPts val="1600"/>
              <a:buFont typeface="Calibri"/>
              <a:buAutoNum type="arabicPeriod"/>
            </a:pPr>
            <a:r>
              <a:rPr lang="en-US"/>
              <a:t>Størrelse (pixler bør opp på tusentallene,</a:t>
            </a:r>
            <a:br>
              <a:rPr lang="en-US"/>
            </a:br>
            <a:r>
              <a:rPr lang="en-US"/>
              <a:t>dimensjonen på langsiden bør være større enn 2000)</a:t>
            </a:r>
            <a:endParaRPr/>
          </a:p>
          <a:p>
            <a:pPr marL="0" lvl="0" indent="-101600" algn="l" rtl="0">
              <a:lnSpc>
                <a:spcPct val="107000"/>
              </a:lnSpc>
              <a:spcBef>
                <a:spcPts val="0"/>
              </a:spcBef>
              <a:spcAft>
                <a:spcPts val="0"/>
              </a:spcAft>
              <a:buClr>
                <a:schemeClr val="dk1"/>
              </a:buClr>
              <a:buSzPts val="1600"/>
              <a:buFont typeface="Calibri"/>
              <a:buAutoNum type="arabicPeriod"/>
            </a:pPr>
            <a:r>
              <a:rPr lang="en-US"/>
              <a:t>«Alt-tekst» av bildet (for dem som bruker opplesning og svaksynte, se neste slide)</a:t>
            </a:r>
            <a:br>
              <a:rPr lang="en-US"/>
            </a:br>
            <a:br>
              <a:rPr lang="en-US"/>
            </a:br>
            <a:r>
              <a:rPr lang="en-US" b="1"/>
              <a:t>Forslag til steder å hente bilder fra: </a:t>
            </a:r>
            <a:endParaRPr/>
          </a:p>
          <a:p>
            <a:pPr marL="0" lvl="0" indent="-101600" algn="l" rtl="0">
              <a:lnSpc>
                <a:spcPct val="110000"/>
              </a:lnSpc>
              <a:spcBef>
                <a:spcPts val="0"/>
              </a:spcBef>
              <a:spcAft>
                <a:spcPts val="0"/>
              </a:spcAft>
              <a:buClr>
                <a:srgbClr val="0563C1"/>
              </a:buClr>
              <a:buSzPts val="1600"/>
              <a:buFont typeface="Arial"/>
              <a:buChar char="•"/>
            </a:pPr>
            <a:r>
              <a:rPr lang="en-US" u="sng">
                <a:solidFill>
                  <a:srgbClr val="0563C1"/>
                </a:solidFill>
                <a:hlinkClick r:id="rId3">
                  <a:extLst>
                    <a:ext uri="{A12FA001-AC4F-418D-AE19-62706E023703}">
                      <ahyp:hlinkClr xmlns:ahyp="http://schemas.microsoft.com/office/drawing/2018/hyperlinkcolor" val="tx"/>
                    </a:ext>
                  </a:extLst>
                </a:hlinkClick>
              </a:rPr>
              <a:t>https://stock.adobe.com/no/free</a:t>
            </a:r>
            <a:endParaRPr/>
          </a:p>
          <a:p>
            <a:pPr marL="0" lvl="0" indent="-101600" algn="l" rtl="0">
              <a:lnSpc>
                <a:spcPct val="110000"/>
              </a:lnSpc>
              <a:spcBef>
                <a:spcPts val="0"/>
              </a:spcBef>
              <a:spcAft>
                <a:spcPts val="0"/>
              </a:spcAft>
              <a:buClr>
                <a:schemeClr val="dk1"/>
              </a:buClr>
              <a:buSzPts val="1600"/>
              <a:buFont typeface="Arial"/>
              <a:buChar char="•"/>
            </a:pPr>
            <a:r>
              <a:rPr lang="en-US"/>
              <a:t>unsplash.com </a:t>
            </a:r>
            <a:endParaRPr/>
          </a:p>
          <a:p>
            <a:pPr marL="0" lvl="0" indent="-101600" algn="l" rtl="0">
              <a:lnSpc>
                <a:spcPct val="110000"/>
              </a:lnSpc>
              <a:spcBef>
                <a:spcPts val="0"/>
              </a:spcBef>
              <a:spcAft>
                <a:spcPts val="0"/>
              </a:spcAft>
              <a:buClr>
                <a:schemeClr val="dk1"/>
              </a:buClr>
              <a:buSzPts val="1600"/>
              <a:buFont typeface="Arial"/>
              <a:buChar char="•"/>
            </a:pPr>
            <a:r>
              <a:rPr lang="en-US"/>
              <a:t>pexels.com</a:t>
            </a:r>
            <a:endParaRPr/>
          </a:p>
          <a:p>
            <a:pPr marL="0" lvl="0" indent="0" algn="l" rtl="0">
              <a:lnSpc>
                <a:spcPct val="107000"/>
              </a:lnSpc>
              <a:spcBef>
                <a:spcPts val="1000"/>
              </a:spcBef>
              <a:spcAft>
                <a:spcPts val="0"/>
              </a:spcAft>
              <a:buClr>
                <a:schemeClr val="dk1"/>
              </a:buClr>
              <a:buSzPts val="1600"/>
              <a:buNone/>
            </a:pPr>
            <a:r>
              <a:rPr lang="en-US"/>
              <a:t>Eller: Se i mediebiblioteket. </a:t>
            </a:r>
            <a:r>
              <a:rPr lang="en-US" i="1"/>
              <a:t>Vi skal se på om vi kan få lagt inn gode bilder vi har rettigheter til her på de vanligste aktivitetene våre: </a:t>
            </a:r>
            <a:br>
              <a:rPr lang="en-US" i="1"/>
            </a:br>
            <a:r>
              <a:rPr lang="en-US" i="1"/>
              <a:t>For eksempel: bowling, ridning, svømming, samtalegrupper.</a:t>
            </a:r>
            <a:endParaRPr/>
          </a:p>
          <a:p>
            <a:pPr marL="0" lvl="0" indent="0" algn="l" rtl="0">
              <a:lnSpc>
                <a:spcPct val="107000"/>
              </a:lnSpc>
              <a:spcBef>
                <a:spcPts val="1800"/>
              </a:spcBef>
              <a:spcAft>
                <a:spcPts val="0"/>
              </a:spcAft>
              <a:buClr>
                <a:schemeClr val="dk1"/>
              </a:buClr>
              <a:buSzPts val="1600"/>
              <a:buNone/>
            </a:pPr>
            <a:r>
              <a:rPr lang="en-US"/>
              <a:t>Det er gjerne autismevennlig at man har samme bilde på gjentakende aktiviteter. Det gir også foreningen et fint og helhetlig uttrykk. </a:t>
            </a:r>
            <a:endParaRPr/>
          </a:p>
        </p:txBody>
      </p:sp>
      <p:pic>
        <p:nvPicPr>
          <p:cNvPr id="227" name="Google Shape;227;p22"/>
          <p:cNvPicPr preferRelativeResize="0"/>
          <p:nvPr/>
        </p:nvPicPr>
        <p:blipFill rotWithShape="1">
          <a:blip r:embed="rId4">
            <a:alphaModFix/>
          </a:blip>
          <a:srcRect/>
          <a:stretch/>
        </p:blipFill>
        <p:spPr>
          <a:xfrm>
            <a:off x="5340150" y="1012309"/>
            <a:ext cx="6356591" cy="355969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3"/>
          <p:cNvSpPr txBox="1">
            <a:spLocks noGrp="1"/>
          </p:cNvSpPr>
          <p:nvPr>
            <p:ph type="body" idx="1"/>
          </p:nvPr>
        </p:nvSpPr>
        <p:spPr>
          <a:xfrm>
            <a:off x="491706" y="828136"/>
            <a:ext cx="1784857" cy="504085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600"/>
              <a:buNone/>
            </a:pPr>
            <a:r>
              <a:rPr lang="en-US"/>
              <a:t>1. Mediebib.: Her ser du alle filene folk i foreningen har brukt på sidene våre.</a:t>
            </a:r>
            <a:br>
              <a:rPr lang="en-US"/>
            </a:br>
            <a:br>
              <a:rPr lang="en-US"/>
            </a:br>
            <a:r>
              <a:rPr lang="en-US"/>
              <a:t>2. Velg bilde</a:t>
            </a:r>
            <a:br>
              <a:rPr lang="en-US"/>
            </a:br>
            <a:br>
              <a:rPr lang="en-US"/>
            </a:br>
            <a:r>
              <a:rPr lang="en-US"/>
              <a:t>3. Alt-tekst: for folk som får sidene lest opp. </a:t>
            </a:r>
            <a:br>
              <a:rPr lang="en-US"/>
            </a:br>
            <a:br>
              <a:rPr lang="en-US"/>
            </a:br>
            <a:br>
              <a:rPr lang="en-US"/>
            </a:br>
            <a:r>
              <a:rPr lang="en-US"/>
              <a:t>4. Det kan være lurt å legge til informasjon om beskrivelse og foto her, for da har andre det lett tilgjengelig dersom de vil bruke bildet du har lastet opp i biblioteket. </a:t>
            </a:r>
            <a:endParaRPr/>
          </a:p>
        </p:txBody>
      </p:sp>
      <p:pic>
        <p:nvPicPr>
          <p:cNvPr id="233" name="Google Shape;233;p23"/>
          <p:cNvPicPr preferRelativeResize="0"/>
          <p:nvPr/>
        </p:nvPicPr>
        <p:blipFill rotWithShape="1">
          <a:blip r:embed="rId3">
            <a:alphaModFix/>
          </a:blip>
          <a:srcRect t="13036"/>
          <a:stretch/>
        </p:blipFill>
        <p:spPr>
          <a:xfrm>
            <a:off x="2404165" y="701040"/>
            <a:ext cx="9645595" cy="5242560"/>
          </a:xfrm>
          <a:prstGeom prst="rect">
            <a:avLst/>
          </a:prstGeom>
          <a:noFill/>
          <a:ln>
            <a:noFill/>
          </a:ln>
        </p:spPr>
      </p:pic>
      <p:sp>
        <p:nvSpPr>
          <p:cNvPr id="234" name="Google Shape;234;p23"/>
          <p:cNvSpPr/>
          <p:nvPr/>
        </p:nvSpPr>
        <p:spPr>
          <a:xfrm rot="1972958">
            <a:off x="3623976" y="1075351"/>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35" name="Google Shape;235;p23"/>
          <p:cNvSpPr/>
          <p:nvPr/>
        </p:nvSpPr>
        <p:spPr>
          <a:xfrm rot="1972958">
            <a:off x="3237895" y="2153876"/>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236" name="Google Shape;236;p23"/>
          <p:cNvSpPr/>
          <p:nvPr/>
        </p:nvSpPr>
        <p:spPr>
          <a:xfrm rot="1972958">
            <a:off x="11549249" y="2709546"/>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237" name="Google Shape;237;p23"/>
          <p:cNvSpPr/>
          <p:nvPr/>
        </p:nvSpPr>
        <p:spPr>
          <a:xfrm rot="1972958">
            <a:off x="11421646" y="3884399"/>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4"/>
          <p:cNvSpPr txBox="1">
            <a:spLocks noGrp="1"/>
          </p:cNvSpPr>
          <p:nvPr>
            <p:ph type="title"/>
          </p:nvPr>
        </p:nvSpPr>
        <p:spPr>
          <a:xfrm>
            <a:off x="244699" y="457200"/>
            <a:ext cx="232508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1800"/>
              <a:buFont typeface="Arial"/>
              <a:buNone/>
            </a:pPr>
            <a:r>
              <a:rPr lang="en-US" sz="1800"/>
              <a:t>Bildekreditering</a:t>
            </a:r>
            <a:endParaRPr/>
          </a:p>
        </p:txBody>
      </p:sp>
      <p:sp>
        <p:nvSpPr>
          <p:cNvPr id="243" name="Google Shape;243;p24"/>
          <p:cNvSpPr txBox="1">
            <a:spLocks noGrp="1"/>
          </p:cNvSpPr>
          <p:nvPr>
            <p:ph type="body" idx="1"/>
          </p:nvPr>
        </p:nvSpPr>
        <p:spPr>
          <a:xfrm>
            <a:off x="244699" y="2589212"/>
            <a:ext cx="2088598"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US"/>
              <a:t>I går opprettet vi en ny funksjon som gjør det tydelig hvor bilde krediteres.</a:t>
            </a:r>
            <a:endParaRPr/>
          </a:p>
        </p:txBody>
      </p:sp>
      <p:pic>
        <p:nvPicPr>
          <p:cNvPr id="244" name="Google Shape;244;p24"/>
          <p:cNvPicPr preferRelativeResize="0"/>
          <p:nvPr/>
        </p:nvPicPr>
        <p:blipFill rotWithShape="1">
          <a:blip r:embed="rId3">
            <a:alphaModFix/>
          </a:blip>
          <a:srcRect t="12414" r="2008" b="6665"/>
          <a:stretch/>
        </p:blipFill>
        <p:spPr>
          <a:xfrm>
            <a:off x="2469136" y="851338"/>
            <a:ext cx="9228879" cy="4477407"/>
          </a:xfrm>
          <a:prstGeom prst="rect">
            <a:avLst/>
          </a:prstGeom>
          <a:noFill/>
          <a:ln>
            <a:noFill/>
          </a:ln>
        </p:spPr>
      </p:pic>
      <p:sp>
        <p:nvSpPr>
          <p:cNvPr id="245" name="Google Shape;245;p24"/>
          <p:cNvSpPr/>
          <p:nvPr/>
        </p:nvSpPr>
        <p:spPr>
          <a:xfrm rot="1972958">
            <a:off x="3283750" y="3910713"/>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5"/>
          <p:cNvSpPr txBox="1">
            <a:spLocks noGrp="1"/>
          </p:cNvSpPr>
          <p:nvPr>
            <p:ph type="body" idx="1"/>
          </p:nvPr>
        </p:nvSpPr>
        <p:spPr>
          <a:xfrm>
            <a:off x="170087" y="1436500"/>
            <a:ext cx="2186747"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a:t>Krediteringen havner her, pent under bildet etter du har lagt den til. </a:t>
            </a:r>
            <a:endParaRPr/>
          </a:p>
        </p:txBody>
      </p:sp>
      <p:pic>
        <p:nvPicPr>
          <p:cNvPr id="251" name="Google Shape;251;p25"/>
          <p:cNvPicPr preferRelativeResize="0"/>
          <p:nvPr/>
        </p:nvPicPr>
        <p:blipFill rotWithShape="1">
          <a:blip r:embed="rId3">
            <a:alphaModFix/>
          </a:blip>
          <a:srcRect l="23797" t="13804" r="1253" b="4715"/>
          <a:stretch/>
        </p:blipFill>
        <p:spPr>
          <a:xfrm>
            <a:off x="2468880" y="334508"/>
            <a:ext cx="9418320" cy="6015572"/>
          </a:xfrm>
          <a:prstGeom prst="rect">
            <a:avLst/>
          </a:prstGeom>
          <a:noFill/>
          <a:ln>
            <a:noFill/>
          </a:ln>
        </p:spPr>
      </p:pic>
      <p:sp>
        <p:nvSpPr>
          <p:cNvPr id="252" name="Google Shape;252;p25"/>
          <p:cNvSpPr/>
          <p:nvPr/>
        </p:nvSpPr>
        <p:spPr>
          <a:xfrm rot="1972958">
            <a:off x="3547810" y="5940052"/>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6"/>
          <p:cNvSpPr txBox="1">
            <a:spLocks noGrp="1"/>
          </p:cNvSpPr>
          <p:nvPr>
            <p:ph type="body" idx="1"/>
          </p:nvPr>
        </p:nvSpPr>
        <p:spPr>
          <a:xfrm>
            <a:off x="950114" y="1495958"/>
            <a:ext cx="3429000" cy="3410712"/>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0"/>
              </a:spcBef>
              <a:spcAft>
                <a:spcPts val="0"/>
              </a:spcAft>
              <a:buClr>
                <a:schemeClr val="dk1"/>
              </a:buClr>
              <a:buSzPct val="100000"/>
              <a:buNone/>
            </a:pPr>
            <a:r>
              <a:rPr lang="en-US" sz="2200"/>
              <a:t>Sånn, da har vi:</a:t>
            </a:r>
            <a:endParaRPr/>
          </a:p>
          <a:p>
            <a:pPr marL="342900" lvl="0" indent="-332422" algn="l" rtl="0">
              <a:lnSpc>
                <a:spcPct val="90000"/>
              </a:lnSpc>
              <a:spcBef>
                <a:spcPts val="1000"/>
              </a:spcBef>
              <a:spcAft>
                <a:spcPts val="0"/>
              </a:spcAft>
              <a:buClr>
                <a:schemeClr val="dk1"/>
              </a:buClr>
              <a:buSzPct val="100000"/>
              <a:buFont typeface="Arial"/>
              <a:buChar char="•"/>
            </a:pPr>
            <a:r>
              <a:rPr lang="en-US" sz="2200"/>
              <a:t>Skrevet tittel</a:t>
            </a:r>
            <a:endParaRPr sz="2200"/>
          </a:p>
          <a:p>
            <a:pPr marL="342900" lvl="0" indent="-332422" algn="l" rtl="0">
              <a:lnSpc>
                <a:spcPct val="90000"/>
              </a:lnSpc>
              <a:spcBef>
                <a:spcPts val="1000"/>
              </a:spcBef>
              <a:spcAft>
                <a:spcPts val="0"/>
              </a:spcAft>
              <a:buClr>
                <a:schemeClr val="dk1"/>
              </a:buClr>
              <a:buSzPct val="100000"/>
              <a:buFont typeface="Arial"/>
              <a:buChar char="•"/>
            </a:pPr>
            <a:r>
              <a:rPr lang="en-US" sz="2200"/>
              <a:t>Arrangementstekst</a:t>
            </a:r>
            <a:endParaRPr sz="2200"/>
          </a:p>
          <a:p>
            <a:pPr marL="342900" lvl="0" indent="-332422" algn="l" rtl="0">
              <a:lnSpc>
                <a:spcPct val="90000"/>
              </a:lnSpc>
              <a:spcBef>
                <a:spcPts val="1000"/>
              </a:spcBef>
              <a:spcAft>
                <a:spcPts val="0"/>
              </a:spcAft>
              <a:buClr>
                <a:schemeClr val="dk1"/>
              </a:buClr>
              <a:buSzPct val="100000"/>
              <a:buFont typeface="Arial"/>
              <a:buChar char="•"/>
            </a:pPr>
            <a:r>
              <a:rPr lang="en-US" sz="2200"/>
              <a:t>Lagt inn eventuelle lenker og opplastede filer</a:t>
            </a:r>
            <a:endParaRPr/>
          </a:p>
          <a:p>
            <a:pPr marL="342900" lvl="0" indent="-332422" algn="l" rtl="0">
              <a:lnSpc>
                <a:spcPct val="90000"/>
              </a:lnSpc>
              <a:spcBef>
                <a:spcPts val="1000"/>
              </a:spcBef>
              <a:spcAft>
                <a:spcPts val="0"/>
              </a:spcAft>
              <a:buClr>
                <a:schemeClr val="dk1"/>
              </a:buClr>
              <a:buSzPct val="100000"/>
              <a:buFont typeface="Arial"/>
              <a:buChar char="•"/>
            </a:pPr>
            <a:r>
              <a:rPr lang="en-US" sz="2200"/>
              <a:t>Lagt til et bilde man har rettighetene til å bruke</a:t>
            </a:r>
            <a:endParaRPr sz="2200"/>
          </a:p>
          <a:p>
            <a:pPr marL="342900" lvl="0" indent="-332422" algn="l" rtl="0">
              <a:lnSpc>
                <a:spcPct val="90000"/>
              </a:lnSpc>
              <a:spcBef>
                <a:spcPts val="1000"/>
              </a:spcBef>
              <a:spcAft>
                <a:spcPts val="0"/>
              </a:spcAft>
              <a:buClr>
                <a:schemeClr val="dk1"/>
              </a:buClr>
              <a:buSzPct val="100000"/>
              <a:buFont typeface="Arial"/>
              <a:buChar char="•"/>
            </a:pPr>
            <a:r>
              <a:rPr lang="en-US" sz="2200"/>
              <a:t>Lagt inn dato og ev. Klokkeslett.</a:t>
            </a:r>
            <a:endParaRPr/>
          </a:p>
          <a:p>
            <a:pPr marL="0" lvl="0" indent="0" algn="l" rtl="0">
              <a:lnSpc>
                <a:spcPct val="120000"/>
              </a:lnSpc>
              <a:spcBef>
                <a:spcPts val="1000"/>
              </a:spcBef>
              <a:spcAft>
                <a:spcPts val="0"/>
              </a:spcAft>
              <a:buClr>
                <a:schemeClr val="dk1"/>
              </a:buClr>
              <a:buSzPct val="100000"/>
              <a:buNone/>
            </a:pPr>
            <a:r>
              <a:rPr lang="en-US" sz="2200"/>
              <a:t>Da kan man trykke på “Forhåndsvis” for å se hvordan arrangementet vil se ut for besøkende på siden.</a:t>
            </a:r>
            <a:endParaRPr/>
          </a:p>
          <a:p>
            <a:pPr marL="0" lvl="0" indent="0" algn="l" rtl="0">
              <a:lnSpc>
                <a:spcPct val="90000"/>
              </a:lnSpc>
              <a:spcBef>
                <a:spcPts val="1000"/>
              </a:spcBef>
              <a:spcAft>
                <a:spcPts val="0"/>
              </a:spcAft>
              <a:buClr>
                <a:schemeClr val="dk1"/>
              </a:buClr>
              <a:buSzPct val="100000"/>
              <a:buNone/>
            </a:pPr>
            <a:endParaRPr sz="2200"/>
          </a:p>
          <a:p>
            <a:pPr marL="0" lvl="0" indent="0" algn="l" rtl="0">
              <a:lnSpc>
                <a:spcPct val="90000"/>
              </a:lnSpc>
              <a:spcBef>
                <a:spcPts val="1000"/>
              </a:spcBef>
              <a:spcAft>
                <a:spcPts val="0"/>
              </a:spcAft>
              <a:buClr>
                <a:schemeClr val="dk1"/>
              </a:buClr>
              <a:buSzPct val="100000"/>
              <a:buNone/>
            </a:pPr>
            <a:endParaRPr sz="2200"/>
          </a:p>
        </p:txBody>
      </p:sp>
      <p:pic>
        <p:nvPicPr>
          <p:cNvPr id="258" name="Google Shape;258;p26"/>
          <p:cNvPicPr preferRelativeResize="0"/>
          <p:nvPr/>
        </p:nvPicPr>
        <p:blipFill rotWithShape="1">
          <a:blip r:embed="rId3">
            <a:alphaModFix/>
          </a:blip>
          <a:srcRect/>
          <a:stretch/>
        </p:blipFill>
        <p:spPr>
          <a:xfrm>
            <a:off x="4654296" y="1495958"/>
            <a:ext cx="6903720" cy="3866083"/>
          </a:xfrm>
          <a:prstGeom prst="rect">
            <a:avLst/>
          </a:prstGeom>
          <a:noFill/>
          <a:ln>
            <a:noFill/>
          </a:ln>
        </p:spPr>
      </p:pic>
      <p:sp>
        <p:nvSpPr>
          <p:cNvPr id="259" name="Google Shape;259;p26"/>
          <p:cNvSpPr/>
          <p:nvPr/>
        </p:nvSpPr>
        <p:spPr>
          <a:xfrm rot="1972958">
            <a:off x="10780453" y="2510473"/>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7"/>
          <p:cNvSpPr txBox="1">
            <a:spLocks noGrp="1"/>
          </p:cNvSpPr>
          <p:nvPr>
            <p:ph type="body" idx="1"/>
          </p:nvPr>
        </p:nvSpPr>
        <p:spPr>
          <a:xfrm>
            <a:off x="298168" y="1066833"/>
            <a:ext cx="2059486" cy="381158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600"/>
              <a:buNone/>
            </a:pPr>
            <a:r>
              <a:rPr lang="en-US"/>
              <a:t>Så alt greit ut på forhåndsvisningen? </a:t>
            </a:r>
            <a:br>
              <a:rPr lang="en-US"/>
            </a:br>
            <a:br>
              <a:rPr lang="en-US"/>
            </a:br>
            <a:r>
              <a:rPr lang="en-US"/>
              <a:t>Da gjenstår det bare å trykke publiser, og følge instruksjonene som dukker opp. </a:t>
            </a:r>
            <a:endParaRPr/>
          </a:p>
        </p:txBody>
      </p:sp>
      <p:pic>
        <p:nvPicPr>
          <p:cNvPr id="265" name="Google Shape;265;p27"/>
          <p:cNvPicPr preferRelativeResize="0"/>
          <p:nvPr/>
        </p:nvPicPr>
        <p:blipFill rotWithShape="1">
          <a:blip r:embed="rId3">
            <a:alphaModFix/>
          </a:blip>
          <a:srcRect t="12592"/>
          <a:stretch/>
        </p:blipFill>
        <p:spPr>
          <a:xfrm>
            <a:off x="2357654" y="989012"/>
            <a:ext cx="9344681" cy="5086668"/>
          </a:xfrm>
          <a:prstGeom prst="rect">
            <a:avLst/>
          </a:prstGeom>
          <a:noFill/>
          <a:ln>
            <a:noFill/>
          </a:ln>
        </p:spPr>
      </p:pic>
      <p:sp>
        <p:nvSpPr>
          <p:cNvPr id="266" name="Google Shape;266;p27"/>
          <p:cNvSpPr/>
          <p:nvPr/>
        </p:nvSpPr>
        <p:spPr>
          <a:xfrm rot="1972958">
            <a:off x="11201824" y="1359306"/>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67" name="Google Shape;267;p27"/>
          <p:cNvSpPr/>
          <p:nvPr/>
        </p:nvSpPr>
        <p:spPr>
          <a:xfrm rot="1972958">
            <a:off x="11604032" y="2981146"/>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28"/>
          <p:cNvPicPr preferRelativeResize="0"/>
          <p:nvPr/>
        </p:nvPicPr>
        <p:blipFill rotWithShape="1">
          <a:blip r:embed="rId3">
            <a:alphaModFix/>
          </a:blip>
          <a:srcRect t="4297"/>
          <a:stretch/>
        </p:blipFill>
        <p:spPr>
          <a:xfrm>
            <a:off x="2357718" y="294640"/>
            <a:ext cx="9715854" cy="5811520"/>
          </a:xfrm>
          <a:prstGeom prst="rect">
            <a:avLst/>
          </a:prstGeom>
          <a:noFill/>
          <a:ln>
            <a:noFill/>
          </a:ln>
        </p:spPr>
      </p:pic>
      <p:sp>
        <p:nvSpPr>
          <p:cNvPr id="273" name="Google Shape;273;p28"/>
          <p:cNvSpPr txBox="1">
            <a:spLocks noGrp="1"/>
          </p:cNvSpPr>
          <p:nvPr>
            <p:ph type="body" idx="1"/>
          </p:nvPr>
        </p:nvSpPr>
        <p:spPr>
          <a:xfrm>
            <a:off x="399245" y="1653858"/>
            <a:ext cx="1958473" cy="381158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000"/>
              <a:buNone/>
            </a:pPr>
            <a:r>
              <a:rPr lang="en-US" sz="2000"/>
              <a:t>Etter publisering vil du finne arrangementet under «aktiviteter Troms».</a:t>
            </a:r>
            <a:endParaRPr/>
          </a:p>
        </p:txBody>
      </p:sp>
      <p:sp>
        <p:nvSpPr>
          <p:cNvPr id="274" name="Google Shape;274;p28"/>
          <p:cNvSpPr/>
          <p:nvPr/>
        </p:nvSpPr>
        <p:spPr>
          <a:xfrm rot="1972958">
            <a:off x="10029954" y="3630716"/>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p29"/>
          <p:cNvPicPr preferRelativeResize="0">
            <a:picLocks noGrp="1"/>
          </p:cNvPicPr>
          <p:nvPr>
            <p:ph type="pic" idx="2"/>
          </p:nvPr>
        </p:nvPicPr>
        <p:blipFill rotWithShape="1">
          <a:blip r:embed="rId3">
            <a:alphaModFix/>
          </a:blip>
          <a:srcRect l="241" t="4130" r="1779"/>
          <a:stretch/>
        </p:blipFill>
        <p:spPr>
          <a:xfrm>
            <a:off x="4389120" y="1188720"/>
            <a:ext cx="7640320" cy="4672330"/>
          </a:xfrm>
          <a:prstGeom prst="rect">
            <a:avLst/>
          </a:prstGeom>
          <a:noFill/>
          <a:ln>
            <a:noFill/>
          </a:ln>
        </p:spPr>
      </p:pic>
      <p:sp>
        <p:nvSpPr>
          <p:cNvPr id="280" name="Google Shape;280;p29"/>
          <p:cNvSpPr txBox="1">
            <a:spLocks noGrp="1"/>
          </p:cNvSpPr>
          <p:nvPr>
            <p:ph type="body" idx="1"/>
          </p:nvPr>
        </p:nvSpPr>
        <p:spPr>
          <a:xfrm>
            <a:off x="829629" y="1196658"/>
            <a:ext cx="3285172"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US"/>
              <a:t>Etter publisering vil du finne arrangementet under «aktiviteter Troms».</a:t>
            </a:r>
            <a:br>
              <a:rPr lang="en-US"/>
            </a:br>
            <a:br>
              <a:rPr lang="en-US"/>
            </a:br>
            <a:r>
              <a:rPr lang="en-US"/>
              <a:t>Du er ferdig. Bra jobba! </a:t>
            </a:r>
            <a:endParaRPr/>
          </a:p>
        </p:txBody>
      </p:sp>
      <p:sp>
        <p:nvSpPr>
          <p:cNvPr id="281" name="Google Shape;281;p29"/>
          <p:cNvSpPr/>
          <p:nvPr/>
        </p:nvSpPr>
        <p:spPr>
          <a:xfrm rot="1972958">
            <a:off x="7286754" y="4367479"/>
            <a:ext cx="343541" cy="27705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56A5"/>
              </a:buClr>
              <a:buSzPts val="7200"/>
              <a:buFont typeface="Arial"/>
              <a:buNone/>
            </a:pPr>
            <a:r>
              <a:rPr lang="en-US" sz="7200">
                <a:solidFill>
                  <a:srgbClr val="0056A5"/>
                </a:solidFill>
                <a:latin typeface="Arial"/>
                <a:ea typeface="Arial"/>
                <a:cs typeface="Arial"/>
                <a:sym typeface="Arial"/>
              </a:rPr>
              <a:t>2. Opprette innlegg</a:t>
            </a:r>
            <a:endParaRPr sz="7200">
              <a:solidFill>
                <a:srgbClr val="0056A5"/>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1"/>
          <p:cNvSpPr txBox="1">
            <a:spLocks noGrp="1"/>
          </p:cNvSpPr>
          <p:nvPr>
            <p:ph type="body" idx="1"/>
          </p:nvPr>
        </p:nvSpPr>
        <p:spPr>
          <a:xfrm>
            <a:off x="408562" y="840423"/>
            <a:ext cx="2369182" cy="5267079"/>
          </a:xfrm>
          <a:prstGeom prst="rect">
            <a:avLst/>
          </a:prstGeom>
          <a:noFill/>
          <a:ln>
            <a:noFill/>
          </a:ln>
        </p:spPr>
        <p:txBody>
          <a:bodyPr spcFirstLastPara="1" wrap="square" lIns="91425" tIns="45700" rIns="91425" bIns="45700" anchor="t" anchorCtr="0">
            <a:normAutofit fontScale="62500" lnSpcReduction="20000"/>
          </a:bodyPr>
          <a:lstStyle/>
          <a:p>
            <a:pPr marL="342900" lvl="0" indent="-342900" algn="l" rtl="0">
              <a:lnSpc>
                <a:spcPct val="120000"/>
              </a:lnSpc>
              <a:spcBef>
                <a:spcPts val="0"/>
              </a:spcBef>
              <a:spcAft>
                <a:spcPts val="0"/>
              </a:spcAft>
              <a:buClr>
                <a:schemeClr val="dk1"/>
              </a:buClr>
              <a:buSzPct val="100000"/>
              <a:buFont typeface="Arial"/>
              <a:buChar char="•"/>
            </a:pPr>
            <a:r>
              <a:rPr lang="en-US">
                <a:solidFill>
                  <a:schemeClr val="dk1"/>
                </a:solidFill>
              </a:rPr>
              <a:t>1: Innlegget du lager kommer på siden din under «Sist nytt fra lokallaget». </a:t>
            </a:r>
            <a:endParaRPr/>
          </a:p>
          <a:p>
            <a:pPr marL="342900" lvl="0" indent="-342900" algn="l" rtl="0">
              <a:lnSpc>
                <a:spcPct val="120000"/>
              </a:lnSpc>
              <a:spcBef>
                <a:spcPts val="1000"/>
              </a:spcBef>
              <a:spcAft>
                <a:spcPts val="0"/>
              </a:spcAft>
              <a:buClr>
                <a:schemeClr val="dk1"/>
              </a:buClr>
              <a:buSzPct val="100000"/>
              <a:buFont typeface="Arial"/>
              <a:buChar char="•"/>
            </a:pPr>
            <a:r>
              <a:rPr lang="en-US">
                <a:solidFill>
                  <a:schemeClr val="dk1"/>
                </a:solidFill>
              </a:rPr>
              <a:t>2: Her kan du også trykke på «Se alle» for å se flere innlegg lokallaget ditt har laget. </a:t>
            </a:r>
            <a:endParaRPr/>
          </a:p>
          <a:p>
            <a:pPr marL="342900" lvl="0" indent="-342900" algn="l" rtl="0">
              <a:lnSpc>
                <a:spcPct val="120000"/>
              </a:lnSpc>
              <a:spcBef>
                <a:spcPts val="1000"/>
              </a:spcBef>
              <a:spcAft>
                <a:spcPts val="0"/>
              </a:spcAft>
              <a:buClr>
                <a:schemeClr val="dk1"/>
              </a:buClr>
              <a:buSzPct val="100000"/>
              <a:buFont typeface="Arial"/>
              <a:buChar char="•"/>
            </a:pPr>
            <a:r>
              <a:rPr lang="en-US">
                <a:solidFill>
                  <a:schemeClr val="dk1"/>
                </a:solidFill>
              </a:rPr>
              <a:t>Innleggene dukker også opp som forslag om du søker i søkemotoren på hjemmesiden på f.eks. «Hvordan skrive en klage», så vil innlegget som Akershus har laget, dukke opp på siden.</a:t>
            </a:r>
            <a:endParaRPr/>
          </a:p>
        </p:txBody>
      </p:sp>
      <p:pic>
        <p:nvPicPr>
          <p:cNvPr id="292" name="Google Shape;292;p31"/>
          <p:cNvPicPr preferRelativeResize="0"/>
          <p:nvPr/>
        </p:nvPicPr>
        <p:blipFill rotWithShape="1">
          <a:blip r:embed="rId3">
            <a:alphaModFix/>
          </a:blip>
          <a:srcRect t="12857"/>
          <a:stretch/>
        </p:blipFill>
        <p:spPr>
          <a:xfrm>
            <a:off x="2777744" y="840423"/>
            <a:ext cx="8906256" cy="4850765"/>
          </a:xfrm>
          <a:prstGeom prst="rect">
            <a:avLst/>
          </a:prstGeom>
          <a:noFill/>
          <a:ln>
            <a:noFill/>
          </a:ln>
        </p:spPr>
      </p:pic>
      <p:sp>
        <p:nvSpPr>
          <p:cNvPr id="293" name="Google Shape;293;p31"/>
          <p:cNvSpPr/>
          <p:nvPr/>
        </p:nvSpPr>
        <p:spPr>
          <a:xfrm rot="1972958">
            <a:off x="4783771" y="2661895"/>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94" name="Google Shape;294;p31"/>
          <p:cNvSpPr/>
          <p:nvPr/>
        </p:nvSpPr>
        <p:spPr>
          <a:xfrm rot="1972958">
            <a:off x="11098306" y="2796475"/>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32"/>
          <p:cNvPicPr preferRelativeResize="0"/>
          <p:nvPr/>
        </p:nvPicPr>
        <p:blipFill rotWithShape="1">
          <a:blip r:embed="rId3">
            <a:alphaModFix/>
          </a:blip>
          <a:srcRect/>
          <a:stretch/>
        </p:blipFill>
        <p:spPr>
          <a:xfrm>
            <a:off x="3094368" y="563231"/>
            <a:ext cx="8513151" cy="5312664"/>
          </a:xfrm>
          <a:prstGeom prst="rect">
            <a:avLst/>
          </a:prstGeom>
          <a:noFill/>
          <a:ln>
            <a:noFill/>
          </a:ln>
        </p:spPr>
      </p:pic>
      <p:sp>
        <p:nvSpPr>
          <p:cNvPr id="300" name="Google Shape;300;p32"/>
          <p:cNvSpPr txBox="1">
            <a:spLocks noGrp="1"/>
          </p:cNvSpPr>
          <p:nvPr>
            <p:ph type="body" idx="1"/>
          </p:nvPr>
        </p:nvSpPr>
        <p:spPr>
          <a:xfrm>
            <a:off x="372428" y="989012"/>
            <a:ext cx="2312405" cy="4643692"/>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1"/>
              </a:buClr>
              <a:buSzPts val="1400"/>
              <a:buNone/>
            </a:pPr>
            <a:r>
              <a:rPr lang="en-US" sz="1400"/>
              <a:t>Man oppretter innlegg med samme måte fremgangsmåte som man bruker for å lage aktiviteter/arrangement, bortsett fra at her legger man ikke inn dato. </a:t>
            </a:r>
            <a:br>
              <a:rPr lang="en-US" sz="1400"/>
            </a:br>
            <a:br>
              <a:rPr lang="en-US" sz="1400"/>
            </a:br>
            <a:r>
              <a:rPr lang="en-US" sz="1400"/>
              <a:t>Med andre ord: Kan du opprette et arrangement så får du nok til å også lage innlegg. Jeg vil derfor ikke gå gjennom manualen på dette på ny her ☺ </a:t>
            </a:r>
            <a:endParaRPr sz="1400"/>
          </a:p>
        </p:txBody>
      </p:sp>
      <p:sp>
        <p:nvSpPr>
          <p:cNvPr id="301" name="Google Shape;301;p32"/>
          <p:cNvSpPr/>
          <p:nvPr/>
        </p:nvSpPr>
        <p:spPr>
          <a:xfrm rot="1972958">
            <a:off x="4352970" y="1478177"/>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3"/>
          <p:cNvSpPr txBox="1">
            <a:spLocks noGrp="1"/>
          </p:cNvSpPr>
          <p:nvPr>
            <p:ph type="ctrTitle"/>
          </p:nvPr>
        </p:nvSpPr>
        <p:spPr>
          <a:xfrm>
            <a:off x="1524000" y="1122363"/>
            <a:ext cx="9715018" cy="4514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56A5"/>
              </a:buClr>
              <a:buSzPts val="7200"/>
              <a:buFont typeface="Arial"/>
              <a:buNone/>
            </a:pPr>
            <a:r>
              <a:rPr lang="en-US" sz="7200">
                <a:solidFill>
                  <a:srgbClr val="0056A5"/>
                </a:solidFill>
                <a:latin typeface="Arial"/>
                <a:ea typeface="Arial"/>
                <a:cs typeface="Arial"/>
                <a:sym typeface="Arial"/>
              </a:rPr>
              <a:t>3. Oppdatere innhold på hovedsiden til lokallaget</a:t>
            </a:r>
            <a:endParaRPr sz="7200">
              <a:solidFill>
                <a:srgbClr val="0056A5"/>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p34"/>
          <p:cNvPicPr preferRelativeResize="0"/>
          <p:nvPr/>
        </p:nvPicPr>
        <p:blipFill rotWithShape="1">
          <a:blip r:embed="rId3">
            <a:alphaModFix/>
          </a:blip>
          <a:srcRect/>
          <a:stretch/>
        </p:blipFill>
        <p:spPr>
          <a:xfrm>
            <a:off x="1015681" y="0"/>
            <a:ext cx="10160638" cy="6858000"/>
          </a:xfrm>
          <a:prstGeom prst="rect">
            <a:avLst/>
          </a:prstGeom>
          <a:noFill/>
          <a:ln>
            <a:noFill/>
          </a:ln>
        </p:spPr>
      </p:pic>
      <p:sp>
        <p:nvSpPr>
          <p:cNvPr id="312" name="Google Shape;312;p34"/>
          <p:cNvSpPr/>
          <p:nvPr/>
        </p:nvSpPr>
        <p:spPr>
          <a:xfrm rot="1972958">
            <a:off x="10173554" y="3856956"/>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3" name="Google Shape;313;p34"/>
          <p:cNvSpPr/>
          <p:nvPr/>
        </p:nvSpPr>
        <p:spPr>
          <a:xfrm>
            <a:off x="7726680" y="2624327"/>
            <a:ext cx="2377440" cy="1261873"/>
          </a:xfrm>
          <a:prstGeom prst="rect">
            <a:avLst/>
          </a:prstGeom>
          <a:noFill/>
          <a:ln w="762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4"/>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35"/>
          <p:cNvPicPr preferRelativeResize="0"/>
          <p:nvPr/>
        </p:nvPicPr>
        <p:blipFill rotWithShape="1">
          <a:blip r:embed="rId3">
            <a:alphaModFix/>
          </a:blip>
          <a:srcRect/>
          <a:stretch/>
        </p:blipFill>
        <p:spPr>
          <a:xfrm>
            <a:off x="3028208" y="469253"/>
            <a:ext cx="8606195" cy="6070263"/>
          </a:xfrm>
          <a:prstGeom prst="rect">
            <a:avLst/>
          </a:prstGeom>
          <a:noFill/>
          <a:ln>
            <a:noFill/>
          </a:ln>
        </p:spPr>
      </p:pic>
      <p:sp>
        <p:nvSpPr>
          <p:cNvPr id="319" name="Google Shape;319;p35"/>
          <p:cNvSpPr/>
          <p:nvPr/>
        </p:nvSpPr>
        <p:spPr>
          <a:xfrm rot="1972958">
            <a:off x="6052816" y="1375012"/>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0" name="Google Shape;320;p35"/>
          <p:cNvSpPr txBox="1">
            <a:spLocks noGrp="1"/>
          </p:cNvSpPr>
          <p:nvPr>
            <p:ph type="body" idx="1"/>
          </p:nvPr>
        </p:nvSpPr>
        <p:spPr>
          <a:xfrm>
            <a:off x="462269" y="1064864"/>
            <a:ext cx="1839366" cy="3811588"/>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chemeClr val="dk1"/>
              </a:buClr>
              <a:buSzPts val="1600"/>
              <a:buFont typeface="Arial"/>
              <a:buChar char="•"/>
            </a:pPr>
            <a:r>
              <a:rPr lang="en-US"/>
              <a:t>Klikk rediger side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6"/>
          <p:cNvSpPr>
            <a:spLocks noGrp="1"/>
          </p:cNvSpPr>
          <p:nvPr>
            <p:ph type="pic" idx="2"/>
          </p:nvPr>
        </p:nvSpPr>
        <p:spPr>
          <a:xfrm>
            <a:off x="5183188" y="987425"/>
            <a:ext cx="6172200" cy="4873625"/>
          </a:xfrm>
          <a:prstGeom prst="rect">
            <a:avLst/>
          </a:prstGeom>
          <a:noFill/>
          <a:ln>
            <a:noFill/>
          </a:ln>
        </p:spPr>
      </p:sp>
      <p:sp>
        <p:nvSpPr>
          <p:cNvPr id="326" name="Google Shape;326;p36"/>
          <p:cNvSpPr txBox="1">
            <a:spLocks noGrp="1"/>
          </p:cNvSpPr>
          <p:nvPr>
            <p:ph type="body" idx="1"/>
          </p:nvPr>
        </p:nvSpPr>
        <p:spPr>
          <a:xfrm>
            <a:off x="462269" y="1064864"/>
            <a:ext cx="1839366" cy="3811588"/>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chemeClr val="dk1"/>
              </a:buClr>
              <a:buSzPts val="1600"/>
              <a:buFont typeface="Arial"/>
              <a:buChar char="•"/>
            </a:pPr>
            <a:r>
              <a:rPr lang="en-US"/>
              <a:t>Klikk oppdater </a:t>
            </a:r>
            <a:endParaRPr/>
          </a:p>
        </p:txBody>
      </p:sp>
      <p:pic>
        <p:nvPicPr>
          <p:cNvPr id="327" name="Google Shape;327;p36"/>
          <p:cNvPicPr preferRelativeResize="0"/>
          <p:nvPr/>
        </p:nvPicPr>
        <p:blipFill rotWithShape="1">
          <a:blip r:embed="rId3">
            <a:alphaModFix/>
          </a:blip>
          <a:srcRect/>
          <a:stretch/>
        </p:blipFill>
        <p:spPr>
          <a:xfrm>
            <a:off x="2805906" y="457200"/>
            <a:ext cx="7760799" cy="5473974"/>
          </a:xfrm>
          <a:prstGeom prst="rect">
            <a:avLst/>
          </a:prstGeom>
          <a:noFill/>
          <a:ln>
            <a:noFill/>
          </a:ln>
        </p:spPr>
      </p:pic>
      <p:sp>
        <p:nvSpPr>
          <p:cNvPr id="328" name="Google Shape;328;p36"/>
          <p:cNvSpPr/>
          <p:nvPr/>
        </p:nvSpPr>
        <p:spPr>
          <a:xfrm rot="1972958">
            <a:off x="9561922" y="1626914"/>
            <a:ext cx="431077" cy="382990"/>
          </a:xfrm>
          <a:prstGeom prst="leftArrow">
            <a:avLst>
              <a:gd name="adj1" fmla="val 50000"/>
              <a:gd name="adj2" fmla="val 50000"/>
            </a:avLst>
          </a:prstGeom>
          <a:gradFill>
            <a:gsLst>
              <a:gs pos="0">
                <a:srgbClr val="FFC647"/>
              </a:gs>
              <a:gs pos="50000">
                <a:srgbClr val="FFC600"/>
              </a:gs>
              <a:gs pos="100000">
                <a:srgbClr val="E3B400"/>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7"/>
          <p:cNvSpPr txBox="1">
            <a:spLocks noGrp="1"/>
          </p:cNvSpPr>
          <p:nvPr>
            <p:ph type="title"/>
          </p:nvPr>
        </p:nvSpPr>
        <p:spPr>
          <a:xfrm>
            <a:off x="838200" y="681037"/>
            <a:ext cx="10515600" cy="9227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56A5"/>
              </a:buClr>
              <a:buSzPct val="100000"/>
              <a:buFont typeface="Arial"/>
              <a:buNone/>
            </a:pPr>
            <a:r>
              <a:rPr lang="en-US">
                <a:solidFill>
                  <a:srgbClr val="0056A5"/>
                </a:solidFill>
                <a:latin typeface="Arial"/>
                <a:ea typeface="Arial"/>
                <a:cs typeface="Arial"/>
                <a:sym typeface="Arial"/>
              </a:rPr>
              <a:t>Plenumsprat 1: </a:t>
            </a:r>
            <a:br>
              <a:rPr lang="en-US"/>
            </a:br>
            <a:endParaRPr/>
          </a:p>
        </p:txBody>
      </p:sp>
      <p:sp>
        <p:nvSpPr>
          <p:cNvPr id="334" name="Google Shape;334;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685800" lvl="1" indent="-228600" algn="l" rtl="0">
              <a:lnSpc>
                <a:spcPct val="120000"/>
              </a:lnSpc>
              <a:spcBef>
                <a:spcPts val="0"/>
              </a:spcBef>
              <a:spcAft>
                <a:spcPts val="0"/>
              </a:spcAft>
              <a:buClr>
                <a:schemeClr val="dk1"/>
              </a:buClr>
              <a:buSzPts val="2400"/>
              <a:buChar char="•"/>
            </a:pPr>
            <a:r>
              <a:rPr lang="en-US"/>
              <a:t>Hva er hensiktsmessig informasjon å ha på en nettside?</a:t>
            </a:r>
            <a:endParaRPr/>
          </a:p>
          <a:p>
            <a:pPr marL="685800" lvl="1" indent="-76200" algn="l" rtl="0">
              <a:lnSpc>
                <a:spcPct val="120000"/>
              </a:lnSpc>
              <a:spcBef>
                <a:spcPts val="500"/>
              </a:spcBef>
              <a:spcAft>
                <a:spcPts val="0"/>
              </a:spcAft>
              <a:buClr>
                <a:schemeClr val="dk1"/>
              </a:buClr>
              <a:buSzPts val="2400"/>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0056A5"/>
              </a:buClr>
              <a:buSzPct val="100000"/>
              <a:buFont typeface="Arial"/>
              <a:buNone/>
            </a:pPr>
            <a:r>
              <a:rPr lang="en-US">
                <a:solidFill>
                  <a:srgbClr val="0056A5"/>
                </a:solidFill>
                <a:latin typeface="Arial"/>
                <a:ea typeface="Arial"/>
                <a:cs typeface="Arial"/>
                <a:sym typeface="Arial"/>
              </a:rPr>
              <a:t>Plenumsprat 2: Tips og triks fra hverandre</a:t>
            </a:r>
            <a:endParaRPr/>
          </a:p>
        </p:txBody>
      </p:sp>
      <p:sp>
        <p:nvSpPr>
          <p:cNvPr id="340" name="Google Shape;340;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39"/>
          <p:cNvSpPr txBox="1">
            <a:spLocks noGrp="1"/>
          </p:cNvSpPr>
          <p:nvPr>
            <p:ph type="title"/>
          </p:nvPr>
        </p:nvSpPr>
        <p:spPr>
          <a:xfrm>
            <a:off x="838200" y="681037"/>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0056A5"/>
              </a:buClr>
              <a:buSzPct val="100000"/>
              <a:buFont typeface="Arial"/>
              <a:buNone/>
            </a:pPr>
            <a:r>
              <a:rPr lang="en-US" sz="4000">
                <a:solidFill>
                  <a:srgbClr val="0056A5"/>
                </a:solidFill>
                <a:latin typeface="Arial"/>
                <a:ea typeface="Arial"/>
                <a:cs typeface="Arial"/>
                <a:sym typeface="Arial"/>
              </a:rPr>
              <a:t>Plenumsprat 3: </a:t>
            </a:r>
            <a:br>
              <a:rPr lang="en-US" sz="4000">
                <a:solidFill>
                  <a:srgbClr val="0056A5"/>
                </a:solidFill>
                <a:latin typeface="Arial"/>
                <a:ea typeface="Arial"/>
                <a:cs typeface="Arial"/>
                <a:sym typeface="Arial"/>
              </a:rPr>
            </a:br>
            <a:r>
              <a:rPr lang="en-US" sz="4000">
                <a:solidFill>
                  <a:srgbClr val="0056A5"/>
                </a:solidFill>
                <a:latin typeface="Arial"/>
                <a:ea typeface="Arial"/>
                <a:cs typeface="Arial"/>
                <a:sym typeface="Arial"/>
              </a:rPr>
              <a:t>Tilbakemeldinger til lokallagssidene og ønsker </a:t>
            </a:r>
            <a:br>
              <a:rPr lang="en-US"/>
            </a:br>
            <a:endParaRPr/>
          </a:p>
        </p:txBody>
      </p:sp>
      <p:sp>
        <p:nvSpPr>
          <p:cNvPr id="346" name="Google Shape;346;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0"/>
          <p:cNvSpPr txBox="1">
            <a:spLocks noGrp="1"/>
          </p:cNvSpPr>
          <p:nvPr>
            <p:ph type="ctrTitle"/>
          </p:nvPr>
        </p:nvSpPr>
        <p:spPr>
          <a:xfrm>
            <a:off x="1396679" y="1441441"/>
            <a:ext cx="9471949" cy="285932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56A5"/>
              </a:buClr>
              <a:buSzPts val="6000"/>
              <a:buFont typeface="Arial"/>
              <a:buNone/>
            </a:pPr>
            <a:r>
              <a:rPr lang="en-US">
                <a:solidFill>
                  <a:srgbClr val="0056A5"/>
                </a:solidFill>
                <a:latin typeface="Arial"/>
                <a:ea typeface="Arial"/>
                <a:cs typeface="Arial"/>
                <a:sym typeface="Arial"/>
              </a:rPr>
              <a:t>Tusen takk for din deltakelse</a:t>
            </a:r>
            <a:endParaRPr/>
          </a:p>
        </p:txBody>
      </p:sp>
      <p:sp>
        <p:nvSpPr>
          <p:cNvPr id="352" name="Google Shape;352;p40"/>
          <p:cNvSpPr txBox="1">
            <a:spLocks noGrp="1"/>
          </p:cNvSpPr>
          <p:nvPr>
            <p:ph type="subTitle" idx="1"/>
          </p:nvPr>
        </p:nvSpPr>
        <p:spPr>
          <a:xfrm>
            <a:off x="1396679" y="4597461"/>
            <a:ext cx="9144000" cy="16557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buNone/>
            </a:pPr>
            <a:r>
              <a:rPr lang="en-US" sz="1800"/>
              <a:t>Vi setter stor pris på alle innspill til vår nettside, bade fra publikum og dere som brukere av CMS. Send din henveldelse til </a:t>
            </a:r>
            <a:r>
              <a:rPr lang="en-US" sz="1800" u="sng">
                <a:solidFill>
                  <a:schemeClr val="hlink"/>
                </a:solidFill>
                <a:hlinkClick r:id="rId3"/>
              </a:rPr>
              <a:t>post@autismeforeningen.no</a:t>
            </a:r>
            <a:r>
              <a:rPr lang="en-US" sz="1800"/>
              <a:t>. </a:t>
            </a:r>
            <a:endParaRPr sz="2800"/>
          </a:p>
        </p:txBody>
      </p:sp>
      <p:pic>
        <p:nvPicPr>
          <p:cNvPr id="353" name="Google Shape;353;p40"/>
          <p:cNvPicPr preferRelativeResize="0"/>
          <p:nvPr/>
        </p:nvPicPr>
        <p:blipFill rotWithShape="1">
          <a:blip r:embed="rId4">
            <a:alphaModFix/>
          </a:blip>
          <a:srcRect/>
          <a:stretch/>
        </p:blipFill>
        <p:spPr>
          <a:xfrm>
            <a:off x="-60959" y="-137137"/>
            <a:ext cx="2263140" cy="1259500"/>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1159</Words>
  <Application>Microsoft Office PowerPoint</Application>
  <PresentationFormat>Widescreen</PresentationFormat>
  <Paragraphs>90</Paragraphs>
  <Slides>40</Slides>
  <Notes>40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40</vt:i4>
      </vt:variant>
    </vt:vector>
  </HeadingPairs>
  <TitlesOfParts>
    <vt:vector size="43" baseType="lpstr">
      <vt:lpstr>Arial</vt:lpstr>
      <vt:lpstr>Calibri</vt:lpstr>
      <vt:lpstr>Office-tema</vt:lpstr>
      <vt:lpstr>Kurs i nettside og innholdshåndtering (CMS)</vt:lpstr>
      <vt:lpstr>Innhold i kurset</vt:lpstr>
      <vt:lpstr>PowerPoint-presentasjon</vt:lpstr>
      <vt:lpstr>PowerPoint-presentasjon</vt:lpstr>
      <vt:lpstr>PowerPoint-presentasjon</vt:lpstr>
      <vt:lpstr>1. Opprette arrangement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Bildekreditering</vt:lpstr>
      <vt:lpstr>PowerPoint-presentasjon</vt:lpstr>
      <vt:lpstr>PowerPoint-presentasjon</vt:lpstr>
      <vt:lpstr>PowerPoint-presentasjon</vt:lpstr>
      <vt:lpstr>PowerPoint-presentasjon</vt:lpstr>
      <vt:lpstr>PowerPoint-presentasjon</vt:lpstr>
      <vt:lpstr>2. Opprette innlegg</vt:lpstr>
      <vt:lpstr>PowerPoint-presentasjon</vt:lpstr>
      <vt:lpstr>PowerPoint-presentasjon</vt:lpstr>
      <vt:lpstr>3. Oppdatere innhold på hovedsiden til lokallaget</vt:lpstr>
      <vt:lpstr>PowerPoint-presentasjon</vt:lpstr>
      <vt:lpstr>PowerPoint-presentasjon</vt:lpstr>
      <vt:lpstr>PowerPoint-presentasjon</vt:lpstr>
      <vt:lpstr>Plenumsprat 1:  </vt:lpstr>
      <vt:lpstr>Plenumsprat 2: Tips og triks fra hverandre</vt:lpstr>
      <vt:lpstr>Plenumsprat 3:  Tilbakemeldinger til lokallagssidene og ønsker  </vt:lpstr>
      <vt:lpstr>Tusen takk for din deltakelse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Kurs i nettside og innholdshåndtering (CMS)</dc:title>
  <dc:creator>Susanne Angell-Olsen</dc:creator>
  <cp:lastModifiedBy>Susanne Angell-Olsen</cp:lastModifiedBy>
  <cp:revision>1</cp:revision>
  <dcterms:created xsi:type="dcterms:W3CDTF">2023-04-19T10:04:43Z</dcterms:created>
  <dcterms:modified xsi:type="dcterms:W3CDTF">2023-04-22T15:53:46Z</dcterms:modified>
</cp:coreProperties>
</file>