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y="6858000" cx="12192000"/>
  <p:notesSz cx="6858000" cy="9144000"/>
  <p:embeddedFontLst>
    <p:embeddedFont>
      <p:font typeface="Work Sans"/>
      <p:regular r:id="rId43"/>
      <p:bold r:id="rId44"/>
      <p:italic r:id="rId45"/>
      <p:boldItalic r:id="rId46"/>
    </p:embeddedFont>
    <p:embeddedFont>
      <p:font typeface="Helvetica Neue"/>
      <p:regular r:id="rId47"/>
      <p:bold r:id="rId48"/>
      <p:italic r:id="rId49"/>
      <p:boldItalic r:id="rId50"/>
    </p:embeddedFont>
    <p:embeddedFont>
      <p:font typeface="DM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5" roundtripDataSignature="AMtx7mh7qDrFxgyRYkAyfHxLIoLWpo3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font" Target="fonts/WorkSans-bold.fntdata"/><Relationship Id="rId43" Type="http://schemas.openxmlformats.org/officeDocument/2006/relationships/font" Target="fonts/WorkSans-regular.fntdata"/><Relationship Id="rId46" Type="http://schemas.openxmlformats.org/officeDocument/2006/relationships/font" Target="fonts/WorkSans-boldItalic.fntdata"/><Relationship Id="rId45" Type="http://schemas.openxmlformats.org/officeDocument/2006/relationships/font" Target="fonts/WorkSans-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HelveticaNeue-bold.fntdata"/><Relationship Id="rId47" Type="http://schemas.openxmlformats.org/officeDocument/2006/relationships/font" Target="fonts/HelveticaNeue-regular.fntdata"/><Relationship Id="rId49" Type="http://schemas.openxmlformats.org/officeDocument/2006/relationships/font" Target="fonts/HelveticaNeue-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DMSans-regular.fntdata"/><Relationship Id="rId50" Type="http://schemas.openxmlformats.org/officeDocument/2006/relationships/font" Target="fonts/HelveticaNeue-boldItalic.fntdata"/><Relationship Id="rId53" Type="http://schemas.openxmlformats.org/officeDocument/2006/relationships/font" Target="fonts/DMSans-italic.fntdata"/><Relationship Id="rId52" Type="http://schemas.openxmlformats.org/officeDocument/2006/relationships/font" Target="fonts/DMSans-bold.fntdata"/><Relationship Id="rId11" Type="http://schemas.openxmlformats.org/officeDocument/2006/relationships/slide" Target="slides/slide7.xml"/><Relationship Id="rId55" Type="http://customschemas.google.com/relationships/presentationmetadata" Target="metadata"/><Relationship Id="rId10" Type="http://schemas.openxmlformats.org/officeDocument/2006/relationships/slide" Target="slides/slide6.xml"/><Relationship Id="rId54" Type="http://schemas.openxmlformats.org/officeDocument/2006/relationships/font" Target="fonts/DMSans-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403dbf7e63_2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403dbf7e63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403dbf7e63_2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403dbf7e63_2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403dbf7e63_2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403dbf7e63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403dbf7e63_2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403dbf7e63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403dbf7e63_2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403dbf7e63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403dbf7e63_2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403dbf7e63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403dbf7e63_2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403dbf7e63_2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lysbilde" type="title">
  <p:cSld name="TITLE">
    <p:spTree>
      <p:nvGrpSpPr>
        <p:cNvPr id="11" name="Shape 11"/>
        <p:cNvGrpSpPr/>
        <p:nvPr/>
      </p:nvGrpSpPr>
      <p:grpSpPr>
        <a:xfrm>
          <a:off x="0" y="0"/>
          <a:ext cx="0" cy="0"/>
          <a:chOff x="0" y="0"/>
          <a:chExt cx="0" cy="0"/>
        </a:xfrm>
      </p:grpSpPr>
      <p:sp>
        <p:nvSpPr>
          <p:cNvPr id="12" name="Google Shape;12;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 og innhold" type="obj">
  <p:cSld name="OBJECT">
    <p:spTree>
      <p:nvGrpSpPr>
        <p:cNvPr id="17" name="Shape 17"/>
        <p:cNvGrpSpPr/>
        <p:nvPr/>
      </p:nvGrpSpPr>
      <p:grpSpPr>
        <a:xfrm>
          <a:off x="0" y="0"/>
          <a:ext cx="0" cy="0"/>
          <a:chOff x="0" y="0"/>
          <a:chExt cx="0" cy="0"/>
        </a:xfrm>
      </p:grpSpPr>
      <p:sp>
        <p:nvSpPr>
          <p:cNvPr id="18" name="Google Shape;18;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loverskrift" type="secHead">
  <p:cSld name="SECTION_HEADER">
    <p:spTree>
      <p:nvGrpSpPr>
        <p:cNvPr id="23" name="Shape 23"/>
        <p:cNvGrpSpPr/>
        <p:nvPr/>
      </p:nvGrpSpPr>
      <p:grpSpPr>
        <a:xfrm>
          <a:off x="0" y="0"/>
          <a:ext cx="0" cy="0"/>
          <a:chOff x="0" y="0"/>
          <a:chExt cx="0" cy="0"/>
        </a:xfrm>
      </p:grpSpPr>
      <p:sp>
        <p:nvSpPr>
          <p:cNvPr id="24" name="Google Shape;24;p3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 innholdsdeler" type="twoObj">
  <p:cSld name="TWO_OBJECTS">
    <p:spTree>
      <p:nvGrpSpPr>
        <p:cNvPr id="29" name="Shape 29"/>
        <p:cNvGrpSpPr/>
        <p:nvPr/>
      </p:nvGrpSpPr>
      <p:grpSpPr>
        <a:xfrm>
          <a:off x="0" y="0"/>
          <a:ext cx="0" cy="0"/>
          <a:chOff x="0" y="0"/>
          <a:chExt cx="0" cy="0"/>
        </a:xfrm>
      </p:grpSpPr>
      <p:sp>
        <p:nvSpPr>
          <p:cNvPr id="30" name="Google Shape;3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mmenligning" type="twoTxTwoObj">
  <p:cSld name="TWO_OBJECTS_WITH_TEXT">
    <p:spTree>
      <p:nvGrpSpPr>
        <p:cNvPr id="36" name="Shape 36"/>
        <p:cNvGrpSpPr/>
        <p:nvPr/>
      </p:nvGrpSpPr>
      <p:grpSpPr>
        <a:xfrm>
          <a:off x="0" y="0"/>
          <a:ext cx="0" cy="0"/>
          <a:chOff x="0" y="0"/>
          <a:chExt cx="0" cy="0"/>
        </a:xfrm>
      </p:grpSpPr>
      <p:sp>
        <p:nvSpPr>
          <p:cNvPr id="37" name="Google Shape;37;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re tittel" type="titleOnly">
  <p:cSld name="TITLE_ONLY">
    <p:spTree>
      <p:nvGrpSpPr>
        <p:cNvPr id="45" name="Shape 45"/>
        <p:cNvGrpSpPr/>
        <p:nvPr/>
      </p:nvGrpSpPr>
      <p:grpSpPr>
        <a:xfrm>
          <a:off x="0" y="0"/>
          <a:ext cx="0" cy="0"/>
          <a:chOff x="0" y="0"/>
          <a:chExt cx="0" cy="0"/>
        </a:xfrm>
      </p:grpSpPr>
      <p:sp>
        <p:nvSpPr>
          <p:cNvPr id="46" name="Google Shape;4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t" type="blank">
  <p:cSld name="BLANK">
    <p:spTree>
      <p:nvGrpSpPr>
        <p:cNvPr id="50" name="Shape 50"/>
        <p:cNvGrpSpPr/>
        <p:nvPr/>
      </p:nvGrpSpPr>
      <p:grpSpPr>
        <a:xfrm>
          <a:off x="0" y="0"/>
          <a:ext cx="0" cy="0"/>
          <a:chOff x="0" y="0"/>
          <a:chExt cx="0" cy="0"/>
        </a:xfrm>
      </p:grpSpPr>
      <p:sp>
        <p:nvSpPr>
          <p:cNvPr id="51" name="Google Shape;5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nhold med tekst" type="objTx">
  <p:cSld name="OBJECT_WITH_CAPTION_TEXT">
    <p:spTree>
      <p:nvGrpSpPr>
        <p:cNvPr id="54" name="Shape 54"/>
        <p:cNvGrpSpPr/>
        <p:nvPr/>
      </p:nvGrpSpPr>
      <p:grpSpPr>
        <a:xfrm>
          <a:off x="0" y="0"/>
          <a:ext cx="0" cy="0"/>
          <a:chOff x="0" y="0"/>
          <a:chExt cx="0" cy="0"/>
        </a:xfrm>
      </p:grpSpPr>
      <p:sp>
        <p:nvSpPr>
          <p:cNvPr id="55" name="Google Shape;55;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e med tekst" type="picTx">
  <p:cSld name="PICTURE_WITH_CAPTION_TEXT">
    <p:spTree>
      <p:nvGrpSpPr>
        <p:cNvPr id="61" name="Shape 61"/>
        <p:cNvGrpSpPr/>
        <p:nvPr/>
      </p:nvGrpSpPr>
      <p:grpSpPr>
        <a:xfrm>
          <a:off x="0" y="0"/>
          <a:ext cx="0" cy="0"/>
          <a:chOff x="0" y="0"/>
          <a:chExt cx="0" cy="0"/>
        </a:xfrm>
      </p:grpSpPr>
      <p:sp>
        <p:nvSpPr>
          <p:cNvPr id="62" name="Google Shape;62;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1"/>
          <p:cNvSpPr/>
          <p:nvPr>
            <p:ph idx="2" type="pic"/>
          </p:nvPr>
        </p:nvSpPr>
        <p:spPr>
          <a:xfrm>
            <a:off x="5183188" y="987425"/>
            <a:ext cx="6172200" cy="4873625"/>
          </a:xfrm>
          <a:prstGeom prst="rect">
            <a:avLst/>
          </a:prstGeom>
          <a:noFill/>
          <a:ln>
            <a:noFill/>
          </a:ln>
        </p:spPr>
      </p:sp>
      <p:sp>
        <p:nvSpPr>
          <p:cNvPr id="64" name="Google Shape;64;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drett tekst" type="vertTx">
  <p:cSld name="VERTICAL_TEXT">
    <p:spTree>
      <p:nvGrpSpPr>
        <p:cNvPr id="68" name="Shape 68"/>
        <p:cNvGrpSpPr/>
        <p:nvPr/>
      </p:nvGrpSpPr>
      <p:grpSpPr>
        <a:xfrm>
          <a:off x="0" y="0"/>
          <a:ext cx="0" cy="0"/>
          <a:chOff x="0" y="0"/>
          <a:chExt cx="0" cy="0"/>
        </a:xfrm>
      </p:grpSpPr>
      <p:sp>
        <p:nvSpPr>
          <p:cNvPr id="69" name="Google Shape;69;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drett tittel og tekst" type="vertTitleAndTx">
  <p:cSld name="VERTICAL_TITLE_AND_VERTICAL_TEXT">
    <p:spTree>
      <p:nvGrpSpPr>
        <p:cNvPr id="74" name="Shape 74"/>
        <p:cNvGrpSpPr/>
        <p:nvPr/>
      </p:nvGrpSpPr>
      <p:grpSpPr>
        <a:xfrm>
          <a:off x="0" y="0"/>
          <a:ext cx="0" cy="0"/>
          <a:chOff x="0" y="0"/>
          <a:chExt cx="0" cy="0"/>
        </a:xfrm>
      </p:grpSpPr>
      <p:sp>
        <p:nvSpPr>
          <p:cNvPr id="75" name="Google Shape;75;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lovdata.no/dokument/NL/lov/1999-07-02-63" TargetMode="Externa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lovdata.no/dokument/NL/lov/1999-07-02-63" TargetMode="External"/><Relationship Id="rId4" Type="http://schemas.openxmlformats.org/officeDocument/2006/relationships/hyperlink" Target="https://www.helsedirektoratet.no/rundskriv/pasient-og-brukerrettighetsloven-med-kommentarer/rett-til-medvirkning-og-informasjon/pasientens-og-brukerens-rett-til-informasjon" TargetMode="External"/><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autismeforeningen.no/likepersonskurs/" TargetMode="Externa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lovdata.no/forskrift/2023-01-01-122/%C2%A74" TargetMode="Externa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lovdata.no/forskrift/2019-08-21-1141/%C2%A712" TargetMode="External"/><Relationship Id="rId4" Type="http://schemas.openxmlformats.org/officeDocument/2006/relationships/hyperlink" Target="https://lovdata.no/forskrift/2019-08-21-1141/%C2%A719" TargetMode="External"/><Relationship Id="rId5"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lovdata.no/forskrift/2019-08-21-1141/%C2%A711" TargetMode="External"/><Relationship Id="rId4" Type="http://schemas.openxmlformats.org/officeDocument/2006/relationships/hyperlink" Target="https://lovdata.no/forskrift/2019-08-21-1141/%C2%A719" TargetMode="External"/><Relationship Id="rId5" Type="http://schemas.openxmlformats.org/officeDocument/2006/relationships/image" Target="../media/image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lovdata.no/forskrift/2019-08-21-1141/%C2%A710" TargetMode="External"/><Relationship Id="rId4" Type="http://schemas.openxmlformats.org/officeDocument/2006/relationships/hyperlink" Target="https://lovdata.no/forskrift/2019-08-21-1141/%C2%A719" TargetMode="External"/><Relationship Id="rId5" Type="http://schemas.openxmlformats.org/officeDocument/2006/relationships/image" Target="../media/image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www.funkis.no/" TargetMode="External"/><Relationship Id="rId4" Type="http://schemas.openxmlformats.org/officeDocument/2006/relationships/hyperlink" Target="https://www.funkis.no/studiearbeid/alt-om-kurs/logg-inn-funkiskurs/" TargetMode="External"/><Relationship Id="rId5" Type="http://schemas.openxmlformats.org/officeDocument/2006/relationships/image" Target="../media/image2.jpg"/><Relationship Id="rId6"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funkis.no/studiearbeid/studieplaner/oversikt-studieplaner/" TargetMode="External"/><Relationship Id="rId4" Type="http://schemas.openxmlformats.org/officeDocument/2006/relationships/image" Target="../media/image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015041" y="1339318"/>
            <a:ext cx="9808234" cy="284968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Arial"/>
              <a:buNone/>
            </a:pPr>
            <a:r>
              <a:rPr lang="en-US">
                <a:latin typeface="Arial"/>
                <a:ea typeface="Arial"/>
                <a:cs typeface="Arial"/>
                <a:sym typeface="Arial"/>
              </a:rPr>
              <a:t>Brukermedvirkning, likepersonsarbeid, funkis og rapportering</a:t>
            </a:r>
            <a:endParaRPr>
              <a:latin typeface="Arial"/>
              <a:ea typeface="Arial"/>
              <a:cs typeface="Arial"/>
              <a:sym typeface="Arial"/>
            </a:endParaRPr>
          </a:p>
        </p:txBody>
      </p:sp>
      <p:pic>
        <p:nvPicPr>
          <p:cNvPr id="85" name="Google Shape;85;p1"/>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Hva er brukermedvirkning</a:t>
            </a:r>
            <a:endParaRPr>
              <a:latin typeface="Arial"/>
              <a:ea typeface="Arial"/>
              <a:cs typeface="Arial"/>
              <a:sym typeface="Arial"/>
            </a:endParaRPr>
          </a:p>
        </p:txBody>
      </p:sp>
      <p:sp>
        <p:nvSpPr>
          <p:cNvPr id="91" name="Google Shape;91;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12121"/>
              </a:buClr>
              <a:buSzPts val="2800"/>
              <a:buNone/>
            </a:pPr>
            <a:r>
              <a:rPr b="0" i="0" lang="en-US">
                <a:solidFill>
                  <a:srgbClr val="212121"/>
                </a:solidFill>
                <a:latin typeface="Work Sans"/>
                <a:ea typeface="Work Sans"/>
                <a:cs typeface="Work Sans"/>
                <a:sym typeface="Work Sans"/>
              </a:rPr>
              <a:t>Brukermedvirkning handler om at brukere av helse- og omsorgstjenesten skal ha innflytelse på innretningen av tjenestetilbudet. Målet er å bidra til bedre helse- og omsorgstjenester.</a:t>
            </a:r>
            <a:endParaRPr>
              <a:latin typeface="Arial"/>
              <a:ea typeface="Arial"/>
              <a:cs typeface="Arial"/>
              <a:sym typeface="Arial"/>
            </a:endParaRPr>
          </a:p>
        </p:txBody>
      </p:sp>
      <p:pic>
        <p:nvPicPr>
          <p:cNvPr id="92" name="Google Shape;92;p2"/>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Brukermedvirkning på ulike nivåer</a:t>
            </a:r>
            <a:endParaRPr>
              <a:latin typeface="Arial"/>
              <a:ea typeface="Arial"/>
              <a:cs typeface="Arial"/>
              <a:sym typeface="Arial"/>
            </a:endParaRPr>
          </a:p>
        </p:txBody>
      </p:sp>
      <p:sp>
        <p:nvSpPr>
          <p:cNvPr id="98" name="Google Shape;98;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90000"/>
              </a:lnSpc>
              <a:spcBef>
                <a:spcPts val="0"/>
              </a:spcBef>
              <a:spcAft>
                <a:spcPts val="0"/>
              </a:spcAft>
              <a:buClr>
                <a:srgbClr val="212121"/>
              </a:buClr>
              <a:buSzPct val="100000"/>
              <a:buChar char="•"/>
            </a:pPr>
            <a:r>
              <a:rPr b="0" i="0" lang="en-US">
                <a:solidFill>
                  <a:srgbClr val="212121"/>
                </a:solidFill>
                <a:latin typeface="Work Sans"/>
                <a:ea typeface="Work Sans"/>
                <a:cs typeface="Work Sans"/>
                <a:sym typeface="Work Sans"/>
              </a:rPr>
              <a:t>Brukermedvirkning kan foregå på tre ulike nivåer: </a:t>
            </a:r>
            <a:endParaRPr/>
          </a:p>
          <a:p>
            <a:pPr indent="-228600" lvl="0" marL="228600" rtl="0" algn="l">
              <a:lnSpc>
                <a:spcPct val="90000"/>
              </a:lnSpc>
              <a:spcBef>
                <a:spcPts val="1000"/>
              </a:spcBef>
              <a:spcAft>
                <a:spcPts val="0"/>
              </a:spcAft>
              <a:buClr>
                <a:srgbClr val="212121"/>
              </a:buClr>
              <a:buSzPct val="100000"/>
              <a:buFont typeface="Arial"/>
              <a:buChar char="•"/>
            </a:pPr>
            <a:r>
              <a:rPr b="0" i="0" lang="en-US">
                <a:solidFill>
                  <a:srgbClr val="212121"/>
                </a:solidFill>
                <a:latin typeface="Work Sans"/>
                <a:ea typeface="Work Sans"/>
                <a:cs typeface="Work Sans"/>
                <a:sym typeface="Work Sans"/>
              </a:rPr>
              <a:t>Brukermedvirkning på individnivå handler om den enkeltes rettigheter og muligheter til å ha innflytelse på behandlingen de får i helse- og omsorgstjenesten. Brukermedvirkning på individnivå er lovfestet i  </a:t>
            </a:r>
            <a:r>
              <a:rPr b="0" i="0" lang="en-US" u="sng" strike="noStrike">
                <a:solidFill>
                  <a:srgbClr val="212121"/>
                </a:solidFill>
                <a:latin typeface="Work Sans"/>
                <a:ea typeface="Work Sans"/>
                <a:cs typeface="Work Sans"/>
                <a:sym typeface="Work Sans"/>
                <a:hlinkClick r:id="rId3">
                  <a:extLst>
                    <a:ext uri="{A12FA001-AC4F-418D-AE19-62706E023703}">
                      <ahyp:hlinkClr val="tx"/>
                    </a:ext>
                  </a:extLst>
                </a:hlinkClick>
              </a:rPr>
              <a:t>pasient- og brukerrettighetsloven (lovdata.no)</a:t>
            </a:r>
            <a:r>
              <a:rPr b="0" i="0" lang="en-US">
                <a:solidFill>
                  <a:srgbClr val="212121"/>
                </a:solidFill>
                <a:latin typeface="Work Sans"/>
                <a:ea typeface="Work Sans"/>
                <a:cs typeface="Work Sans"/>
                <a:sym typeface="Work Sans"/>
              </a:rPr>
              <a:t> kapittel 3. </a:t>
            </a:r>
            <a:endParaRPr/>
          </a:p>
          <a:p>
            <a:pPr indent="-228600" lvl="0" marL="228600" rtl="0" algn="l">
              <a:lnSpc>
                <a:spcPct val="90000"/>
              </a:lnSpc>
              <a:spcBef>
                <a:spcPts val="1000"/>
              </a:spcBef>
              <a:spcAft>
                <a:spcPts val="0"/>
              </a:spcAft>
              <a:buClr>
                <a:srgbClr val="212121"/>
              </a:buClr>
              <a:buSzPct val="100000"/>
              <a:buFont typeface="Arial"/>
              <a:buChar char="•"/>
            </a:pPr>
            <a:r>
              <a:rPr b="0" i="0" lang="en-US">
                <a:solidFill>
                  <a:srgbClr val="212121"/>
                </a:solidFill>
                <a:latin typeface="Work Sans"/>
                <a:ea typeface="Work Sans"/>
                <a:cs typeface="Work Sans"/>
                <a:sym typeface="Work Sans"/>
              </a:rPr>
              <a:t>Brukermedvirkning på tjenestenivå innebærer at brukerrepresentanter samarbeider med fagpersoner i helsetjenestene, for eksempel på et sykehus.</a:t>
            </a:r>
            <a:endParaRPr/>
          </a:p>
          <a:p>
            <a:pPr indent="-228600" lvl="0" marL="228600" rtl="0" algn="l">
              <a:lnSpc>
                <a:spcPct val="90000"/>
              </a:lnSpc>
              <a:spcBef>
                <a:spcPts val="1000"/>
              </a:spcBef>
              <a:spcAft>
                <a:spcPts val="0"/>
              </a:spcAft>
              <a:buClr>
                <a:srgbClr val="212121"/>
              </a:buClr>
              <a:buSzPct val="100000"/>
              <a:buFont typeface="Arial"/>
              <a:buChar char="•"/>
            </a:pPr>
            <a:r>
              <a:rPr b="0" i="0" lang="en-US">
                <a:solidFill>
                  <a:srgbClr val="212121"/>
                </a:solidFill>
                <a:latin typeface="Work Sans"/>
                <a:ea typeface="Work Sans"/>
                <a:cs typeface="Work Sans"/>
                <a:sym typeface="Work Sans"/>
              </a:rPr>
              <a:t>Brukermedvirkning på systemnivå innebærer at brukergrupper og brukerorganisasjoner involveres i planlegging av tiltak og tjenester, for eksempel gjennom samarbeid med Statsforvaltere, regionale kompetansesentre eller direktorater. </a:t>
            </a:r>
            <a:endParaRPr/>
          </a:p>
          <a:p>
            <a:pPr indent="-77470" lvl="0" marL="228600" rtl="0" algn="l">
              <a:lnSpc>
                <a:spcPct val="90000"/>
              </a:lnSpc>
              <a:spcBef>
                <a:spcPts val="1000"/>
              </a:spcBef>
              <a:spcAft>
                <a:spcPts val="0"/>
              </a:spcAft>
              <a:buClr>
                <a:schemeClr val="dk1"/>
              </a:buClr>
              <a:buSzPct val="100000"/>
              <a:buNone/>
            </a:pPr>
            <a:r>
              <a:t/>
            </a:r>
            <a:endParaRPr>
              <a:latin typeface="Arial"/>
              <a:ea typeface="Arial"/>
              <a:cs typeface="Arial"/>
              <a:sym typeface="Arial"/>
            </a:endParaRPr>
          </a:p>
        </p:txBody>
      </p:sp>
      <p:pic>
        <p:nvPicPr>
          <p:cNvPr id="99" name="Google Shape;99;p3"/>
          <p:cNvPicPr preferRelativeResize="0"/>
          <p:nvPr/>
        </p:nvPicPr>
        <p:blipFill rotWithShape="1">
          <a:blip r:embed="rId4">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Brukermedvirkning er en lovfestet rettighet</a:t>
            </a:r>
            <a:endParaRPr/>
          </a:p>
        </p:txBody>
      </p:sp>
      <p:sp>
        <p:nvSpPr>
          <p:cNvPr id="105" name="Google Shape;105;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12121"/>
              </a:buClr>
              <a:buSzPts val="2800"/>
              <a:buNone/>
            </a:pPr>
            <a:r>
              <a:rPr b="0" i="0" lang="en-US">
                <a:solidFill>
                  <a:srgbClr val="212121"/>
                </a:solidFill>
                <a:latin typeface="Work Sans"/>
                <a:ea typeface="Work Sans"/>
                <a:cs typeface="Work Sans"/>
                <a:sym typeface="Work Sans"/>
              </a:rPr>
              <a:t>Brukermedvirkning er en </a:t>
            </a:r>
            <a:r>
              <a:rPr b="0" i="0" lang="en-US" u="sng" strike="noStrike">
                <a:solidFill>
                  <a:srgbClr val="212121"/>
                </a:solidFill>
                <a:latin typeface="Work Sans"/>
                <a:ea typeface="Work Sans"/>
                <a:cs typeface="Work Sans"/>
                <a:sym typeface="Work Sans"/>
                <a:hlinkClick r:id="rId3">
                  <a:extLst>
                    <a:ext uri="{A12FA001-AC4F-418D-AE19-62706E023703}">
                      <ahyp:hlinkClr val="tx"/>
                    </a:ext>
                  </a:extLst>
                </a:hlinkClick>
              </a:rPr>
              <a:t>lovfestet rettighet (lovdata.no)</a:t>
            </a:r>
            <a:r>
              <a:rPr b="0" i="0" lang="en-US">
                <a:solidFill>
                  <a:srgbClr val="212121"/>
                </a:solidFill>
                <a:latin typeface="Work Sans"/>
                <a:ea typeface="Work Sans"/>
                <a:cs typeface="Work Sans"/>
                <a:sym typeface="Work Sans"/>
              </a:rPr>
              <a:t>. Det betyr at brukere har rett til å medvirke og ha innflytelse i sin egen behandling i helsetjenesten. Helse- og omsorgstjenesten har på sin side plikt til å involvere brukere. Det er forutsetning for god brukermedvirkning at </a:t>
            </a:r>
            <a:r>
              <a:rPr b="0" i="0" lang="en-US" u="sng" strike="noStrike">
                <a:solidFill>
                  <a:srgbClr val="212121"/>
                </a:solidFill>
                <a:latin typeface="Work Sans"/>
                <a:ea typeface="Work Sans"/>
                <a:cs typeface="Work Sans"/>
                <a:sym typeface="Work Sans"/>
                <a:hlinkClick r:id="rId4">
                  <a:extLst>
                    <a:ext uri="{A12FA001-AC4F-418D-AE19-62706E023703}">
                      <ahyp:hlinkClr val="tx"/>
                    </a:ext>
                  </a:extLst>
                </a:hlinkClick>
              </a:rPr>
              <a:t>informasjonen</a:t>
            </a:r>
            <a:r>
              <a:rPr b="0" i="0" lang="en-US">
                <a:solidFill>
                  <a:srgbClr val="212121"/>
                </a:solidFill>
                <a:latin typeface="Work Sans"/>
                <a:ea typeface="Work Sans"/>
                <a:cs typeface="Work Sans"/>
                <a:sym typeface="Work Sans"/>
              </a:rPr>
              <a:t> er tilpasset mottaker/bruker. </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106" name="Google Shape;106;p4"/>
          <p:cNvPicPr preferRelativeResize="0"/>
          <p:nvPr/>
        </p:nvPicPr>
        <p:blipFill rotWithShape="1">
          <a:blip r:embed="rId5">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12121"/>
              </a:buClr>
              <a:buSzPts val="4400"/>
              <a:buFont typeface="Work Sans"/>
              <a:buNone/>
            </a:pPr>
            <a:r>
              <a:rPr b="0" i="0" lang="en-US">
                <a:solidFill>
                  <a:srgbClr val="212121"/>
                </a:solidFill>
                <a:latin typeface="Work Sans"/>
                <a:ea typeface="Work Sans"/>
                <a:cs typeface="Work Sans"/>
                <a:sym typeface="Work Sans"/>
              </a:rPr>
              <a:t>Brukermedvirkning innebærer at: </a:t>
            </a:r>
            <a:endParaRPr/>
          </a:p>
        </p:txBody>
      </p:sp>
      <p:sp>
        <p:nvSpPr>
          <p:cNvPr id="112" name="Google Shape;112;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212121"/>
              </a:buClr>
              <a:buSzPts val="2800"/>
              <a:buFont typeface="Arial"/>
              <a:buChar char="•"/>
            </a:pPr>
            <a:r>
              <a:rPr b="0" i="0" lang="en-US">
                <a:solidFill>
                  <a:srgbClr val="212121"/>
                </a:solidFill>
                <a:latin typeface="Work Sans"/>
                <a:ea typeface="Work Sans"/>
                <a:cs typeface="Work Sans"/>
                <a:sym typeface="Work Sans"/>
              </a:rPr>
              <a:t>brukere og pårørende deltar aktivt i vurderinger og beslutninger om egen behandling og oppfølging</a:t>
            </a:r>
            <a:endParaRPr/>
          </a:p>
          <a:p>
            <a:pPr indent="-228600" lvl="0" marL="228600" rtl="0" algn="l">
              <a:lnSpc>
                <a:spcPct val="90000"/>
              </a:lnSpc>
              <a:spcBef>
                <a:spcPts val="1000"/>
              </a:spcBef>
              <a:spcAft>
                <a:spcPts val="0"/>
              </a:spcAft>
              <a:buClr>
                <a:srgbClr val="212121"/>
              </a:buClr>
              <a:buSzPts val="2800"/>
              <a:buFont typeface="Arial"/>
              <a:buChar char="•"/>
            </a:pPr>
            <a:r>
              <a:rPr b="0" i="0" lang="en-US">
                <a:solidFill>
                  <a:srgbClr val="212121"/>
                </a:solidFill>
                <a:latin typeface="Work Sans"/>
                <a:ea typeface="Work Sans"/>
                <a:cs typeface="Work Sans"/>
                <a:sym typeface="Work Sans"/>
              </a:rPr>
              <a:t>bruker- og pårørendekunnskap blir forstått og brukt som et likeverdig kunnskapsområde i tjenesteutvikling, gjennomføring og evaluering på system- og tjenestenivå</a:t>
            </a:r>
            <a:endParaRPr/>
          </a:p>
          <a:p>
            <a:pPr indent="-228600" lvl="0" marL="228600" rtl="0" algn="l">
              <a:lnSpc>
                <a:spcPct val="90000"/>
              </a:lnSpc>
              <a:spcBef>
                <a:spcPts val="1000"/>
              </a:spcBef>
              <a:spcAft>
                <a:spcPts val="0"/>
              </a:spcAft>
              <a:buClr>
                <a:srgbClr val="212121"/>
              </a:buClr>
              <a:buSzPts val="2800"/>
              <a:buFont typeface="Arial"/>
              <a:buChar char="•"/>
            </a:pPr>
            <a:r>
              <a:rPr b="0" i="0" lang="en-US">
                <a:solidFill>
                  <a:srgbClr val="212121"/>
                </a:solidFill>
                <a:latin typeface="Work Sans"/>
                <a:ea typeface="Work Sans"/>
                <a:cs typeface="Work Sans"/>
                <a:sym typeface="Work Sans"/>
              </a:rPr>
              <a:t>bruker- og pårørendeorganisasjoner, brukerstyrte senter, erfaringskonsulenter og andre pasient- og brukerstemmer har en felles forståelse av hverandres roller og ansvar </a:t>
            </a:r>
            <a:endParaRPr/>
          </a:p>
          <a:p>
            <a:pPr indent="-228600" lvl="0" marL="228600" rtl="0" algn="l">
              <a:lnSpc>
                <a:spcPct val="90000"/>
              </a:lnSpc>
              <a:spcBef>
                <a:spcPts val="1000"/>
              </a:spcBef>
              <a:spcAft>
                <a:spcPts val="0"/>
              </a:spcAft>
              <a:buClr>
                <a:srgbClr val="212121"/>
              </a:buClr>
              <a:buSzPts val="2800"/>
              <a:buFont typeface="Arial"/>
              <a:buChar char="•"/>
            </a:pPr>
            <a:r>
              <a:rPr b="0" i="0" lang="en-US">
                <a:solidFill>
                  <a:srgbClr val="212121"/>
                </a:solidFill>
                <a:latin typeface="Work Sans"/>
                <a:ea typeface="Work Sans"/>
                <a:cs typeface="Work Sans"/>
                <a:sym typeface="Work Sans"/>
              </a:rPr>
              <a:t>ansatte og ledere i tjenestetilbudene legger til rette for økt bruker- og pårørendemedvirkning.</a:t>
            </a:r>
            <a:endParaRPr/>
          </a:p>
        </p:txBody>
      </p:sp>
      <p:pic>
        <p:nvPicPr>
          <p:cNvPr id="113" name="Google Shape;113;p5"/>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12121"/>
              </a:buClr>
              <a:buSzPts val="4400"/>
              <a:buFont typeface="Work Sans"/>
              <a:buNone/>
            </a:pPr>
            <a:r>
              <a:rPr b="0" i="0" lang="en-US">
                <a:solidFill>
                  <a:srgbClr val="212121"/>
                </a:solidFill>
                <a:latin typeface="Work Sans"/>
                <a:ea typeface="Work Sans"/>
                <a:cs typeface="Work Sans"/>
                <a:sym typeface="Work Sans"/>
              </a:rPr>
              <a:t>Brukermedvirkning i Ain: </a:t>
            </a:r>
            <a:endParaRPr/>
          </a:p>
        </p:txBody>
      </p:sp>
      <p:sp>
        <p:nvSpPr>
          <p:cNvPr id="119" name="Google Shape;119;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212121"/>
              </a:buClr>
              <a:buSzPts val="2800"/>
              <a:buNone/>
            </a:pPr>
            <a:r>
              <a:rPr lang="en-US">
                <a:solidFill>
                  <a:srgbClr val="212121"/>
                </a:solidFill>
                <a:latin typeface="Work Sans"/>
                <a:ea typeface="Work Sans"/>
                <a:cs typeface="Work Sans"/>
                <a:sym typeface="Work Sans"/>
              </a:rPr>
              <a:t>Nivå 1: Bistå medlemmer i møter med tjenesteappartet</a:t>
            </a:r>
            <a:endParaRPr>
              <a:solidFill>
                <a:srgbClr val="212121"/>
              </a:solidFill>
              <a:latin typeface="Work Sans"/>
              <a:ea typeface="Work Sans"/>
              <a:cs typeface="Work Sans"/>
              <a:sym typeface="Work Sans"/>
            </a:endParaRPr>
          </a:p>
          <a:p>
            <a:pPr indent="0" lvl="0" marL="0" rtl="0" algn="l">
              <a:lnSpc>
                <a:spcPct val="90000"/>
              </a:lnSpc>
              <a:spcBef>
                <a:spcPts val="1000"/>
              </a:spcBef>
              <a:spcAft>
                <a:spcPts val="0"/>
              </a:spcAft>
              <a:buClr>
                <a:schemeClr val="dk1"/>
              </a:buClr>
              <a:buSzPts val="2800"/>
              <a:buNone/>
            </a:pPr>
            <a:r>
              <a:t/>
            </a:r>
            <a:endParaRPr>
              <a:solidFill>
                <a:srgbClr val="212121"/>
              </a:solidFill>
              <a:latin typeface="Work Sans"/>
              <a:ea typeface="Work Sans"/>
              <a:cs typeface="Work Sans"/>
              <a:sym typeface="Work Sans"/>
            </a:endParaRPr>
          </a:p>
          <a:p>
            <a:pPr indent="0" lvl="0" marL="0" rtl="0" algn="l">
              <a:lnSpc>
                <a:spcPct val="90000"/>
              </a:lnSpc>
              <a:spcBef>
                <a:spcPts val="1000"/>
              </a:spcBef>
              <a:spcAft>
                <a:spcPts val="0"/>
              </a:spcAft>
              <a:buClr>
                <a:srgbClr val="212121"/>
              </a:buClr>
              <a:buSzPts val="2800"/>
              <a:buNone/>
            </a:pPr>
            <a:r>
              <a:rPr lang="en-US">
                <a:solidFill>
                  <a:srgbClr val="212121"/>
                </a:solidFill>
                <a:latin typeface="Work Sans"/>
                <a:ea typeface="Work Sans"/>
                <a:cs typeface="Work Sans"/>
                <a:sym typeface="Work Sans"/>
              </a:rPr>
              <a:t>Nivå 2: Brukermedvirker på sykehus, NAV, kommunen  eller andre helseinstitusjoner</a:t>
            </a:r>
            <a:endParaRPr/>
          </a:p>
          <a:p>
            <a:pPr indent="0" lvl="0" marL="0" rtl="0" algn="l">
              <a:lnSpc>
                <a:spcPct val="90000"/>
              </a:lnSpc>
              <a:spcBef>
                <a:spcPts val="1000"/>
              </a:spcBef>
              <a:spcAft>
                <a:spcPts val="0"/>
              </a:spcAft>
              <a:buClr>
                <a:schemeClr val="dk1"/>
              </a:buClr>
              <a:buSzPts val="2800"/>
              <a:buNone/>
            </a:pPr>
            <a:r>
              <a:t/>
            </a:r>
            <a:endParaRPr b="0" i="0">
              <a:solidFill>
                <a:srgbClr val="212121"/>
              </a:solidFill>
              <a:latin typeface="Work Sans"/>
              <a:ea typeface="Work Sans"/>
              <a:cs typeface="Work Sans"/>
              <a:sym typeface="Work Sans"/>
            </a:endParaRPr>
          </a:p>
          <a:p>
            <a:pPr indent="0" lvl="0" marL="0" rtl="0" algn="l">
              <a:lnSpc>
                <a:spcPct val="90000"/>
              </a:lnSpc>
              <a:spcBef>
                <a:spcPts val="1000"/>
              </a:spcBef>
              <a:spcAft>
                <a:spcPts val="0"/>
              </a:spcAft>
              <a:buClr>
                <a:srgbClr val="212121"/>
              </a:buClr>
              <a:buSzPts val="2800"/>
              <a:buNone/>
            </a:pPr>
            <a:r>
              <a:rPr lang="en-US">
                <a:solidFill>
                  <a:srgbClr val="212121"/>
                </a:solidFill>
                <a:latin typeface="Work Sans"/>
                <a:ea typeface="Work Sans"/>
                <a:cs typeface="Work Sans"/>
                <a:sym typeface="Work Sans"/>
              </a:rPr>
              <a:t>Nivå 3: Brukermedvirker i Regionale kompetansetjenesten eller Helsedirektoratet</a:t>
            </a:r>
            <a:endParaRPr b="0" i="0">
              <a:solidFill>
                <a:srgbClr val="212121"/>
              </a:solidFill>
              <a:latin typeface="Work Sans"/>
              <a:ea typeface="Work Sans"/>
              <a:cs typeface="Work Sans"/>
              <a:sym typeface="Work Sans"/>
            </a:endParaRPr>
          </a:p>
        </p:txBody>
      </p:sp>
      <p:pic>
        <p:nvPicPr>
          <p:cNvPr id="120" name="Google Shape;120;p6"/>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 har vi brukermedvirkere?</a:t>
            </a:r>
            <a:endParaRPr/>
          </a:p>
        </p:txBody>
      </p:sp>
      <p:sp>
        <p:nvSpPr>
          <p:cNvPr id="126" name="Google Shape;126;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lnSpc>
                <a:spcPct val="115000"/>
              </a:lnSpc>
              <a:spcBef>
                <a:spcPts val="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Regional kompetansetjeneste for autisme, ADHD, Tourettes syndrom og narkolepsi i Helse Sør-Øst.</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Regionalt Fagmiljø for autisme, ADHD, Tourettes syndrom og narkolepsi i alle Helseregionene</a:t>
            </a:r>
            <a:endParaRPr/>
          </a:p>
          <a:p>
            <a:pPr indent="-342900" lvl="0" marL="342900" rtl="0" algn="l">
              <a:lnSpc>
                <a:spcPct val="115000"/>
              </a:lnSpc>
              <a:spcBef>
                <a:spcPts val="18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Brukerrepresentant i SSE </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Brukerrepresentant fagrådet NAKU</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Referansegruppe Nasjonal kompetansetjeneste for utviklingshemning og psykisk helse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Prosjektgruppe Tjenesteinnovasjon prosjekt, Nasjonal kompetansetjeneste for utviklingshemning og psykisk helse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Organisasjon nettverk ASK, oppfølging rundt språklov og opplæringslov</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Brukerrepresentant Autisme og psykisk helse studie Universitets sykehuset Nord-Norge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Brukerrepresentanter forsknings prosjekter og søknader Oslo Universitetssykehus HF - Ullevål K.G. Jebsen-senter for utviklingsforstyrrelser </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EU prosjekt, Neurodivergent prosjekt</a:t>
            </a:r>
            <a:endParaRPr sz="1800">
              <a:latin typeface="Calibri"/>
              <a:ea typeface="Calibri"/>
              <a:cs typeface="Calibri"/>
              <a:sym typeface="Calibri"/>
            </a:endParaRPr>
          </a:p>
          <a:p>
            <a:pPr indent="-237172" lvl="0" marL="342900" rtl="0" algn="l">
              <a:lnSpc>
                <a:spcPct val="115000"/>
              </a:lnSpc>
              <a:spcBef>
                <a:spcPts val="1800"/>
              </a:spcBef>
              <a:spcAft>
                <a:spcPts val="0"/>
              </a:spcAft>
              <a:buClr>
                <a:schemeClr val="dk1"/>
              </a:buClr>
              <a:buSzPct val="100000"/>
              <a:buFont typeface="Noto Sans Symbols"/>
              <a:buNone/>
            </a:pPr>
            <a:r>
              <a:t/>
            </a:r>
            <a:endParaRPr sz="1800">
              <a:latin typeface="Calibri"/>
              <a:ea typeface="Calibri"/>
              <a:cs typeface="Calibri"/>
              <a:sym typeface="Calibri"/>
            </a:endParaRPr>
          </a:p>
        </p:txBody>
      </p:sp>
      <p:pic>
        <p:nvPicPr>
          <p:cNvPr id="127" name="Google Shape;127;p7"/>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 har vi brukermedvirkere?</a:t>
            </a:r>
            <a:endParaRPr/>
          </a:p>
        </p:txBody>
      </p:sp>
      <p:sp>
        <p:nvSpPr>
          <p:cNvPr id="133" name="Google Shape;133;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lnSpc>
                <a:spcPct val="115000"/>
              </a:lnSpc>
              <a:spcBef>
                <a:spcPts val="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Nevsom senterråd</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Faglig brukerråd SLV Statsped</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Brukerrepresentant i Regional enhet for psykiatri, utviklingshemming og autisme (RPUA) i arbeidsgruppe.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Helse Bergen</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Strategisk Brukerutvalg NAV</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Betaninen Sykehus</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TTU Bergen Kommune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Boligløftet Bergen kommune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HAVO Helse Bergen</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Autismeteamet i Helse Bergen,</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Etat for Spesialpedagogiske tjenester Bergen kommune</a:t>
            </a:r>
            <a:endParaRPr sz="1800">
              <a:latin typeface="Calibri"/>
              <a:ea typeface="Calibri"/>
              <a:cs typeface="Calibri"/>
              <a:sym typeface="Calibri"/>
            </a:endParaRPr>
          </a:p>
          <a:p>
            <a:pPr indent="-237172" lvl="0" marL="342900" rtl="0" algn="l">
              <a:lnSpc>
                <a:spcPct val="115000"/>
              </a:lnSpc>
              <a:spcBef>
                <a:spcPts val="1800"/>
              </a:spcBef>
              <a:spcAft>
                <a:spcPts val="0"/>
              </a:spcAft>
              <a:buClr>
                <a:schemeClr val="dk1"/>
              </a:buClr>
              <a:buSzPct val="100000"/>
              <a:buFont typeface="Noto Sans Symbols"/>
              <a:buNone/>
            </a:pPr>
            <a:r>
              <a:t/>
            </a:r>
            <a:endParaRPr sz="1800">
              <a:latin typeface="Calibri"/>
              <a:ea typeface="Calibri"/>
              <a:cs typeface="Calibri"/>
              <a:sym typeface="Calibri"/>
            </a:endParaRPr>
          </a:p>
        </p:txBody>
      </p:sp>
      <p:pic>
        <p:nvPicPr>
          <p:cNvPr id="134" name="Google Shape;134;p8"/>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 har vi brukermedvirkere?</a:t>
            </a:r>
            <a:endParaRPr/>
          </a:p>
        </p:txBody>
      </p:sp>
      <p:sp>
        <p:nvSpPr>
          <p:cNvPr id="140" name="Google Shape;140;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15000"/>
              </a:lnSpc>
              <a:spcBef>
                <a:spcPts val="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Rådgiver i Byombudet for personer med ulike helseutfordringer i Bergen kommune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paraidrettsutvalget i Viken</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Strategiutvalget AiN</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Rådet for personer med funksjonsnedsettelser, Ås</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arbeidsutvalget Møtepunktet ved A-hus</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referansegruppa SSE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Møtepunktet ved A-hus</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forskningsprosjekt ved A_hus</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råd for mennesker med funksjonsnedsettelser Viken</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Råd for mennesker med funksjonsnedsettelser Hurdal</a:t>
            </a:r>
            <a:endParaRPr sz="1800">
              <a:latin typeface="Calibri"/>
              <a:ea typeface="Calibri"/>
              <a:cs typeface="Calibri"/>
              <a:sym typeface="Calibri"/>
            </a:endParaRPr>
          </a:p>
          <a:p>
            <a:pPr indent="-228600" lvl="0" marL="342900" rtl="0" algn="l">
              <a:lnSpc>
                <a:spcPct val="115000"/>
              </a:lnSpc>
              <a:spcBef>
                <a:spcPts val="1800"/>
              </a:spcBef>
              <a:spcAft>
                <a:spcPts val="0"/>
              </a:spcAft>
              <a:buClr>
                <a:schemeClr val="dk1"/>
              </a:buClr>
              <a:buSzPts val="1800"/>
              <a:buFont typeface="Noto Sans Symbols"/>
              <a:buNone/>
            </a:pPr>
            <a:r>
              <a:t/>
            </a:r>
            <a:endParaRPr sz="1800">
              <a:latin typeface="Calibri"/>
              <a:ea typeface="Calibri"/>
              <a:cs typeface="Calibri"/>
              <a:sym typeface="Calibri"/>
            </a:endParaRPr>
          </a:p>
        </p:txBody>
      </p:sp>
      <p:pic>
        <p:nvPicPr>
          <p:cNvPr id="141" name="Google Shape;141;p9"/>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 har vi brukermedvirkere?</a:t>
            </a:r>
            <a:endParaRPr/>
          </a:p>
        </p:txBody>
      </p:sp>
      <p:sp>
        <p:nvSpPr>
          <p:cNvPr id="147" name="Google Shape;14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lnSpc>
                <a:spcPct val="115000"/>
              </a:lnSpc>
              <a:spcBef>
                <a:spcPts val="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Regionalt brukerutvalg Helse Sør-Øst RHF</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Prosjektgruppe for utvikling av fagplan for habiliterings tjenestene i Helse Sør Øst RHF</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Regionalt innsats team Helse Sør-Øst RHF</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Arbeidsgruppe selvmordsforebygging</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Bruker medvirkere Glenne Autismesenter</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Glenne Autismesenter</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vara styret FFO vestfold og telemark</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RMNF Larvik, Nav Lokal brukerråd Larvikingen styreverv</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Nav Lokal Tønsberg</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foreldrekontakt på Glenne Autismesenter</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Fagnettverk for psykisk helse</a:t>
            </a:r>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Nydisagnosekurs Nordlandssykehuset</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ct val="100000"/>
              <a:buFont typeface="Noto Sans Symbols"/>
              <a:buChar char="∙"/>
            </a:pPr>
            <a:r>
              <a:rPr lang="en-US" sz="1800">
                <a:solidFill>
                  <a:srgbClr val="303030"/>
                </a:solidFill>
                <a:latin typeface="Avenir"/>
                <a:ea typeface="Avenir"/>
                <a:cs typeface="Avenir"/>
                <a:sym typeface="Avenir"/>
              </a:rPr>
              <a:t>Brukerådet, Nav i Drammen</a:t>
            </a:r>
            <a:endParaRPr sz="1800">
              <a:latin typeface="Calibri"/>
              <a:ea typeface="Calibri"/>
              <a:cs typeface="Calibri"/>
              <a:sym typeface="Calibri"/>
            </a:endParaRPr>
          </a:p>
          <a:p>
            <a:pPr indent="-254317" lvl="0" marL="342900" rtl="0" algn="l">
              <a:lnSpc>
                <a:spcPct val="115000"/>
              </a:lnSpc>
              <a:spcBef>
                <a:spcPts val="1000"/>
              </a:spcBef>
              <a:spcAft>
                <a:spcPts val="0"/>
              </a:spcAft>
              <a:buClr>
                <a:schemeClr val="dk1"/>
              </a:buClr>
              <a:buSzPct val="100000"/>
              <a:buFont typeface="Noto Sans Symbols"/>
              <a:buNone/>
            </a:pPr>
            <a:r>
              <a:t/>
            </a:r>
            <a:endParaRPr sz="1800">
              <a:latin typeface="Calibri"/>
              <a:ea typeface="Calibri"/>
              <a:cs typeface="Calibri"/>
              <a:sym typeface="Calibri"/>
            </a:endParaRPr>
          </a:p>
          <a:p>
            <a:pPr indent="-254317" lvl="0" marL="342900" rtl="0" algn="l">
              <a:lnSpc>
                <a:spcPct val="115000"/>
              </a:lnSpc>
              <a:spcBef>
                <a:spcPts val="1000"/>
              </a:spcBef>
              <a:spcAft>
                <a:spcPts val="0"/>
              </a:spcAft>
              <a:buClr>
                <a:schemeClr val="dk1"/>
              </a:buClr>
              <a:buSzPct val="100000"/>
              <a:buFont typeface="Noto Sans Symbols"/>
              <a:buNone/>
            </a:pPr>
            <a:r>
              <a:t/>
            </a:r>
            <a:endParaRPr sz="1800">
              <a:latin typeface="Calibri"/>
              <a:ea typeface="Calibri"/>
              <a:cs typeface="Calibri"/>
              <a:sym typeface="Calibri"/>
            </a:endParaRPr>
          </a:p>
        </p:txBody>
      </p:sp>
      <p:pic>
        <p:nvPicPr>
          <p:cNvPr id="148" name="Google Shape;148;p10"/>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 har vi brukermedvirkere?</a:t>
            </a:r>
            <a:endParaRPr/>
          </a:p>
        </p:txBody>
      </p:sp>
      <p:sp>
        <p:nvSpPr>
          <p:cNvPr id="154" name="Google Shape;154;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Råd for mennesker med funksjonsnedsettelser, Viken fylkeskommune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BUP Ringerike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Fredrikstad pårørendesenter</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brukerrådet Velferdsetaten i Oslo kommune</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Habilitering for barn og unge, Ssk</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inkluderingsrådet i fylkeskommunen for tilpasset opplæring</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Brukerrepresentant i etablering av Familieteam for barn og unge i Suldal kommune</a:t>
            </a:r>
            <a:endParaRPr sz="1800">
              <a:latin typeface="Calibri"/>
              <a:ea typeface="Calibri"/>
              <a:cs typeface="Calibri"/>
              <a:sym typeface="Calibri"/>
            </a:endParaRPr>
          </a:p>
          <a:p>
            <a:pPr indent="-228600" lvl="0" marL="228600" rtl="0" algn="l">
              <a:lnSpc>
                <a:spcPct val="90000"/>
              </a:lnSpc>
              <a:spcBef>
                <a:spcPts val="1800"/>
              </a:spcBef>
              <a:spcAft>
                <a:spcPts val="0"/>
              </a:spcAft>
              <a:buClr>
                <a:srgbClr val="303030"/>
              </a:buClr>
              <a:buSzPts val="1800"/>
              <a:buChar char="•"/>
            </a:pPr>
            <a:r>
              <a:rPr lang="en-US" sz="1800">
                <a:solidFill>
                  <a:srgbClr val="303030"/>
                </a:solidFill>
                <a:latin typeface="Avenir"/>
                <a:ea typeface="Avenir"/>
                <a:cs typeface="Avenir"/>
                <a:sym typeface="Avenir"/>
              </a:rPr>
              <a:t>Høring kravspesifikasjon til anbud på digital plattform med mål om felles anskaffelse av stafettlog (BTI) og elektronisk individuell plan (IP), 4 kommuner i Rogaland er med på anbudet</a:t>
            </a:r>
            <a:endParaRPr/>
          </a:p>
          <a:p>
            <a:pPr indent="-114300" lvl="0" marL="228600" rtl="0" algn="l">
              <a:lnSpc>
                <a:spcPct val="90000"/>
              </a:lnSpc>
              <a:spcBef>
                <a:spcPts val="1000"/>
              </a:spcBef>
              <a:spcAft>
                <a:spcPts val="0"/>
              </a:spcAft>
              <a:buClr>
                <a:schemeClr val="dk1"/>
              </a:buClr>
              <a:buSzPts val="1800"/>
              <a:buNone/>
            </a:pPr>
            <a:r>
              <a:t/>
            </a:r>
            <a:endParaRPr sz="1800">
              <a:latin typeface="Calibri"/>
              <a:ea typeface="Calibri"/>
              <a:cs typeface="Calibri"/>
              <a:sym typeface="Calibri"/>
            </a:endParaRPr>
          </a:p>
        </p:txBody>
      </p:sp>
      <p:pic>
        <p:nvPicPr>
          <p:cNvPr id="155" name="Google Shape;155;p11"/>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 har vi brukermedvirkere?</a:t>
            </a:r>
            <a:endParaRPr/>
          </a:p>
        </p:txBody>
      </p:sp>
      <p:sp>
        <p:nvSpPr>
          <p:cNvPr id="161" name="Google Shape;16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42900" lvl="0" marL="342900" rtl="0" algn="l">
              <a:lnSpc>
                <a:spcPct val="115000"/>
              </a:lnSpc>
              <a:spcBef>
                <a:spcPts val="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Deltatt i utarbeiding av PSFS tilpasset barn og unge (samtaleverktøy) i forbindelse med pilotprosjektet«Strukturert tverrfaglig oppfølging»</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Brukerrepresentant i prosjektgruppen til Pilotprosjektet «Strukturert tverrfaglig oppfølging» i Suldal kommune (en av fire kommuner plukket ut av Helsedirektoratet).</a:t>
            </a:r>
            <a:endParaRPr sz="1800">
              <a:latin typeface="Calibri"/>
              <a:ea typeface="Calibri"/>
              <a:cs typeface="Calibri"/>
              <a:sym typeface="Calibri"/>
            </a:endParaRPr>
          </a:p>
          <a:p>
            <a:pPr indent="-342900" lvl="0" marL="342900" rtl="0" algn="l">
              <a:lnSpc>
                <a:spcPct val="115000"/>
              </a:lnSpc>
              <a:spcBef>
                <a:spcPts val="1000"/>
              </a:spcBef>
              <a:spcAft>
                <a:spcPts val="0"/>
              </a:spcAft>
              <a:buClr>
                <a:srgbClr val="303030"/>
              </a:buClr>
              <a:buSzPts val="1800"/>
              <a:buFont typeface="Noto Sans Symbols"/>
              <a:buChar char="∙"/>
            </a:pPr>
            <a:r>
              <a:rPr lang="en-US" sz="1800">
                <a:solidFill>
                  <a:srgbClr val="303030"/>
                </a:solidFill>
                <a:latin typeface="Avenir"/>
                <a:ea typeface="Avenir"/>
                <a:cs typeface="Avenir"/>
                <a:sym typeface="Avenir"/>
              </a:rPr>
              <a:t>NAV brukerråd i Rogaland</a:t>
            </a:r>
            <a:endParaRPr sz="1800">
              <a:latin typeface="Calibri"/>
              <a:ea typeface="Calibri"/>
              <a:cs typeface="Calibri"/>
              <a:sym typeface="Calibri"/>
            </a:endParaRPr>
          </a:p>
          <a:p>
            <a:pPr indent="-228600" lvl="0" marL="228600" rtl="0" algn="l">
              <a:lnSpc>
                <a:spcPct val="90000"/>
              </a:lnSpc>
              <a:spcBef>
                <a:spcPts val="1800"/>
              </a:spcBef>
              <a:spcAft>
                <a:spcPts val="0"/>
              </a:spcAft>
              <a:buClr>
                <a:srgbClr val="303030"/>
              </a:buClr>
              <a:buSzPts val="1800"/>
              <a:buChar char="•"/>
            </a:pPr>
            <a:r>
              <a:rPr lang="en-US" sz="1800">
                <a:solidFill>
                  <a:srgbClr val="303030"/>
                </a:solidFill>
                <a:latin typeface="Avenir"/>
                <a:ea typeface="Avenir"/>
                <a:cs typeface="Avenir"/>
                <a:sym typeface="Avenir"/>
              </a:rPr>
              <a:t>Rådet for helse vest</a:t>
            </a:r>
            <a:endParaRPr sz="1800">
              <a:latin typeface="Calibri"/>
              <a:ea typeface="Calibri"/>
              <a:cs typeface="Calibri"/>
              <a:sym typeface="Calibri"/>
            </a:endParaRPr>
          </a:p>
        </p:txBody>
      </p:sp>
      <p:pic>
        <p:nvPicPr>
          <p:cNvPr id="162" name="Google Shape;162;p12"/>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Hvorfor må vi rapportere?</a:t>
            </a:r>
            <a:endParaRPr/>
          </a:p>
        </p:txBody>
      </p:sp>
      <p:sp>
        <p:nvSpPr>
          <p:cNvPr id="168" name="Google Shape;168;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latin typeface="Arial"/>
                <a:ea typeface="Arial"/>
                <a:cs typeface="Arial"/>
                <a:sym typeface="Arial"/>
              </a:rPr>
              <a:t>AiN sentralt mottar støtte fra Helsdirektoratet til drift og deler av støtten gis videre til lokallagene.</a:t>
            </a:r>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Helsedirektoratet har nye krav til rapportering</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Alle brukermedvirkere sentralt og lokalt må rapportere I 2023</a:t>
            </a:r>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Kurs i brukermedvirking 9. mai</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169" name="Google Shape;169;p13"/>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Hva er en likeperson?</a:t>
            </a:r>
            <a:endParaRPr/>
          </a:p>
        </p:txBody>
      </p:sp>
      <p:sp>
        <p:nvSpPr>
          <p:cNvPr id="175" name="Google Shape;175;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181817"/>
              </a:buClr>
              <a:buSzPts val="2800"/>
              <a:buNone/>
            </a:pPr>
            <a:r>
              <a:rPr b="0" i="0" lang="en-US">
                <a:solidFill>
                  <a:srgbClr val="181817"/>
                </a:solidFill>
                <a:latin typeface="Arial"/>
                <a:ea typeface="Arial"/>
                <a:cs typeface="Arial"/>
                <a:sym typeface="Arial"/>
              </a:rPr>
              <a:t>En likeperson er en person som selv har en diagnose eller er pårørende. Likepersonen gir informasjon og veiledning, slik at den andre kan ta egne valg utfra egen situasjon og virkelighet. Likepersonen er ikke fagperson, og gir derfor ikke medisinske eller juridiske råd. Det er viktig at man som likeperson viser interesse for den andre og det dere snakker om og tar opplevelsene og erfaringene til den andre på alvor selv om den er annerledes enn ens egne. Å møte noen som har gått veien før en kan ha stor betydning.</a:t>
            </a:r>
            <a:endParaRPr>
              <a:latin typeface="Arial"/>
              <a:ea typeface="Arial"/>
              <a:cs typeface="Arial"/>
              <a:sym typeface="Arial"/>
            </a:endParaRPr>
          </a:p>
        </p:txBody>
      </p:sp>
      <p:pic>
        <p:nvPicPr>
          <p:cNvPr id="176" name="Google Shape;176;p14"/>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Hva gjør likepersoner i AiN</a:t>
            </a:r>
            <a:endParaRPr>
              <a:latin typeface="Arial"/>
              <a:ea typeface="Arial"/>
              <a:cs typeface="Arial"/>
              <a:sym typeface="Arial"/>
            </a:endParaRPr>
          </a:p>
        </p:txBody>
      </p:sp>
      <p:sp>
        <p:nvSpPr>
          <p:cNvPr id="182" name="Google Shape;182;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latin typeface="Arial"/>
                <a:ea typeface="Arial"/>
                <a:cs typeface="Arial"/>
                <a:sym typeface="Arial"/>
              </a:rPr>
              <a:t>Mottar telefonsamtaler</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Lede aktiviteter og samtalegrupper i lokallagene</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Gjennomfører 1-1 likepersonsamtaler</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Gjennomfører opplæring og kurs</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183" name="Google Shape;183;p15"/>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Hvordan bli en likeperson?</a:t>
            </a:r>
            <a:endParaRPr/>
          </a:p>
        </p:txBody>
      </p:sp>
      <p:sp>
        <p:nvSpPr>
          <p:cNvPr id="189" name="Google Shape;189;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latin typeface="Arial"/>
                <a:ea typeface="Arial"/>
                <a:cs typeface="Arial"/>
                <a:sym typeface="Arial"/>
              </a:rPr>
              <a:t>Digitalt likepersonskurs: </a:t>
            </a:r>
            <a:r>
              <a:rPr lang="en-US" u="sng">
                <a:solidFill>
                  <a:schemeClr val="hlink"/>
                </a:solidFill>
                <a:latin typeface="Arial"/>
                <a:ea typeface="Arial"/>
                <a:cs typeface="Arial"/>
                <a:sym typeface="Arial"/>
                <a:hlinkClick r:id="rId3"/>
              </a:rPr>
              <a:t>https://autismeforeningen.no/likepersonskurs/</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Godkjennes via lokallagstyret som deretter sender dette inn til sekretariatet</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Viktig at alle som leder aktiviteter er likepersoner</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rPr lang="en-US">
                <a:latin typeface="Arial"/>
                <a:ea typeface="Arial"/>
                <a:cs typeface="Arial"/>
                <a:sym typeface="Arial"/>
              </a:rPr>
              <a:t>Rapporteres i likeperson.no</a:t>
            </a:r>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190" name="Google Shape;190;p16"/>
          <p:cNvPicPr preferRelativeResize="0"/>
          <p:nvPr/>
        </p:nvPicPr>
        <p:blipFill rotWithShape="1">
          <a:blip r:embed="rId4">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Hvorfor må vi rapportere på likepersonsarbeid?</a:t>
            </a:r>
            <a:endParaRPr>
              <a:latin typeface="Arial"/>
              <a:ea typeface="Arial"/>
              <a:cs typeface="Arial"/>
              <a:sym typeface="Arial"/>
            </a:endParaRPr>
          </a:p>
        </p:txBody>
      </p:sp>
      <p:sp>
        <p:nvSpPr>
          <p:cNvPr id="196" name="Google Shape;196;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latin typeface="Arial"/>
                <a:ea typeface="Arial"/>
                <a:cs typeface="Arial"/>
                <a:sym typeface="Arial"/>
              </a:rPr>
              <a:t>Barne- ungdoms og familiedirektoratet (BUFDIR) – tilskudd</a:t>
            </a:r>
            <a:endParaRPr>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197" name="Google Shape;197;p17"/>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BUFDIRs kriterier</a:t>
            </a:r>
            <a:endParaRPr>
              <a:latin typeface="Arial"/>
              <a:ea typeface="Arial"/>
              <a:cs typeface="Arial"/>
              <a:sym typeface="Arial"/>
            </a:endParaRPr>
          </a:p>
        </p:txBody>
      </p:sp>
      <p:pic>
        <p:nvPicPr>
          <p:cNvPr id="203" name="Google Shape;203;p18"/>
          <p:cNvPicPr preferRelativeResize="0"/>
          <p:nvPr>
            <p:ph idx="1" type="body"/>
          </p:nvPr>
        </p:nvPicPr>
        <p:blipFill rotWithShape="1">
          <a:blip r:embed="rId3">
            <a:alphaModFix/>
          </a:blip>
          <a:srcRect b="0" l="0" r="0" t="0"/>
          <a:stretch/>
        </p:blipFill>
        <p:spPr>
          <a:xfrm>
            <a:off x="1676401" y="1615335"/>
            <a:ext cx="7566186" cy="4084672"/>
          </a:xfrm>
          <a:prstGeom prst="rect">
            <a:avLst/>
          </a:prstGeom>
          <a:noFill/>
          <a:ln>
            <a:noFill/>
          </a:ln>
        </p:spPr>
      </p:pic>
      <p:pic>
        <p:nvPicPr>
          <p:cNvPr id="204" name="Google Shape;204;p18"/>
          <p:cNvPicPr preferRelativeResize="0"/>
          <p:nvPr/>
        </p:nvPicPr>
        <p:blipFill rotWithShape="1">
          <a:blip r:embed="rId4">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 10.Tellende likepersoner</a:t>
            </a:r>
            <a:endParaRPr/>
          </a:p>
        </p:txBody>
      </p:sp>
      <p:sp>
        <p:nvSpPr>
          <p:cNvPr id="210" name="Google Shape;210;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333333"/>
              </a:buClr>
              <a:buSzPts val="2800"/>
              <a:buChar char="•"/>
            </a:pPr>
            <a:r>
              <a:rPr b="0" i="0" lang="en-US">
                <a:solidFill>
                  <a:srgbClr val="333333"/>
                </a:solidFill>
                <a:latin typeface="Helvetica Neue"/>
                <a:ea typeface="Helvetica Neue"/>
                <a:cs typeface="Helvetica Neue"/>
                <a:sym typeface="Helvetica Neue"/>
              </a:rPr>
              <a:t>En tellende likeperson er en person som har gjennomført minst én likepersonsaktivitet før 31. desember i grunnlagsåret, jf. </a:t>
            </a:r>
            <a:r>
              <a:rPr b="0" i="0" lang="en-US" u="sng" strike="noStrike">
                <a:solidFill>
                  <a:srgbClr val="DB142C"/>
                </a:solidFill>
                <a:latin typeface="Helvetica Neue"/>
                <a:ea typeface="Helvetica Neue"/>
                <a:cs typeface="Helvetica Neue"/>
                <a:sym typeface="Helvetica Neue"/>
                <a:hlinkClick r:id="rId3">
                  <a:extLst>
                    <a:ext uri="{A12FA001-AC4F-418D-AE19-62706E023703}">
                      <ahyp:hlinkClr val="tx"/>
                    </a:ext>
                  </a:extLst>
                </a:hlinkClick>
              </a:rPr>
              <a:t>§ 4</a:t>
            </a:r>
            <a:r>
              <a:rPr b="0" i="0" lang="en-US">
                <a:solidFill>
                  <a:srgbClr val="333333"/>
                </a:solidFill>
                <a:latin typeface="Helvetica Neue"/>
                <a:ea typeface="Helvetica Neue"/>
                <a:cs typeface="Helvetica Neue"/>
                <a:sym typeface="Helvetica Neue"/>
              </a:rPr>
              <a:t> bokstav k, l og m, og kan ikke motta lønn/betaling for likepersonsarbeidet.</a:t>
            </a:r>
            <a:endParaRPr/>
          </a:p>
          <a:p>
            <a:pPr indent="-228600" lvl="0" marL="228600" rtl="0" algn="l">
              <a:lnSpc>
                <a:spcPct val="90000"/>
              </a:lnSpc>
              <a:spcBef>
                <a:spcPts val="1000"/>
              </a:spcBef>
              <a:spcAft>
                <a:spcPts val="0"/>
              </a:spcAft>
              <a:buClr>
                <a:srgbClr val="333333"/>
              </a:buClr>
              <a:buSzPts val="2800"/>
              <a:buChar char="•"/>
            </a:pPr>
            <a:r>
              <a:rPr b="0" i="0" lang="en-US">
                <a:solidFill>
                  <a:srgbClr val="333333"/>
                </a:solidFill>
                <a:latin typeface="Helvetica Neue"/>
                <a:ea typeface="Helvetica Neue"/>
                <a:cs typeface="Helvetica Neue"/>
                <a:sym typeface="Helvetica Neue"/>
              </a:rPr>
              <a:t>En tellende likeperson må være pekt ut på bakgrunn av en vurdering gjort av organisasjonen. Organisasjonen må ha dokumenterte rutiner for kvalitetssikring av sine tellende likepersoner. Det er ikke tilstrekkelig at en person kun innehar et verv for å kunne anses som en tellende likeperson.</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211" name="Google Shape;211;p19"/>
          <p:cNvPicPr preferRelativeResize="0"/>
          <p:nvPr/>
        </p:nvPicPr>
        <p:blipFill rotWithShape="1">
          <a:blip r:embed="rId4">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 11.Tellende likepersonsaktiviteter</a:t>
            </a:r>
            <a:endParaRPr>
              <a:latin typeface="Arial"/>
              <a:ea typeface="Arial"/>
              <a:cs typeface="Arial"/>
              <a:sym typeface="Arial"/>
            </a:endParaRPr>
          </a:p>
        </p:txBody>
      </p:sp>
      <p:sp>
        <p:nvSpPr>
          <p:cNvPr id="217" name="Google Shape;217;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333333"/>
              </a:buClr>
              <a:buSzPts val="2800"/>
              <a:buChar char="•"/>
            </a:pPr>
            <a:r>
              <a:rPr b="0" i="0" lang="en-US">
                <a:solidFill>
                  <a:srgbClr val="333333"/>
                </a:solidFill>
                <a:latin typeface="Helvetica Neue"/>
                <a:ea typeface="Helvetica Neue"/>
                <a:cs typeface="Helvetica Neue"/>
                <a:sym typeface="Helvetica Neue"/>
              </a:rPr>
              <a:t>Som tellende likepersonsaktiviteter regnes oppsøkende likepersonsarbeid, samtale- og aktivitetsgrupper med tre eller flere deltakere og likepersonskurs, som finner sted i Norge. Det gis poeng per dag aktiviteten gjennomføres.</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218" name="Google Shape;218;p20"/>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Likepersonsaktivitetene defineres som følgende:</a:t>
            </a:r>
            <a:endParaRPr>
              <a:latin typeface="Arial"/>
              <a:ea typeface="Arial"/>
              <a:cs typeface="Arial"/>
              <a:sym typeface="Arial"/>
            </a:endParaRPr>
          </a:p>
        </p:txBody>
      </p:sp>
      <p:sp>
        <p:nvSpPr>
          <p:cNvPr id="224" name="Google Shape;224;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a:t>
            </a:r>
            <a:r>
              <a:rPr i="1" lang="en-US"/>
              <a:t>Oppsøkende likepersonsarbeid:</a:t>
            </a:r>
            <a:r>
              <a:rPr lang="en-US"/>
              <a:t> En samtale mellom likeperson i organisasjonen og person med funksjonsnedsettelse/pårørende i organisasjonens målgruppe, og som foregår ved personlig fremmøte. Andre former for erfaringsutveksling, jf. </a:t>
            </a:r>
            <a:r>
              <a:rPr lang="en-US" u="sng" strike="noStrike">
                <a:solidFill>
                  <a:srgbClr val="DB142C"/>
                </a:solidFill>
                <a:hlinkClick r:id="rId3">
                  <a:extLst>
                    <a:ext uri="{A12FA001-AC4F-418D-AE19-62706E023703}">
                      <ahyp:hlinkClr val="tx"/>
                    </a:ext>
                  </a:extLst>
                </a:hlinkClick>
              </a:rPr>
              <a:t>§ 12</a:t>
            </a:r>
            <a:r>
              <a:rPr lang="en-US"/>
              <a:t> og </a:t>
            </a:r>
            <a:r>
              <a:rPr lang="en-US" u="sng" strike="noStrike">
                <a:solidFill>
                  <a:srgbClr val="DB142C"/>
                </a:solidFill>
                <a:hlinkClick r:id="rId4">
                  <a:extLst>
                    <a:ext uri="{A12FA001-AC4F-418D-AE19-62706E023703}">
                      <ahyp:hlinkClr val="tx"/>
                    </a:ext>
                  </a:extLst>
                </a:hlinkClick>
              </a:rPr>
              <a:t>§ 19</a:t>
            </a:r>
            <a:r>
              <a:rPr lang="en-US"/>
              <a:t> tredje ledd bokstav e anses ikke som oppsøkende likepersonsarbeid,</a:t>
            </a:r>
            <a:endParaRPr/>
          </a:p>
          <a:p>
            <a:pPr indent="-228600" lvl="0" marL="228600" rtl="0" algn="l">
              <a:lnSpc>
                <a:spcPct val="90000"/>
              </a:lnSpc>
              <a:spcBef>
                <a:spcPts val="1000"/>
              </a:spcBef>
              <a:spcAft>
                <a:spcPts val="0"/>
              </a:spcAft>
              <a:buClr>
                <a:schemeClr val="dk1"/>
              </a:buClr>
              <a:buSzPts val="2800"/>
              <a:buChar char="•"/>
            </a:pPr>
            <a:r>
              <a:rPr lang="en-US"/>
              <a:t>b.</a:t>
            </a:r>
            <a:r>
              <a:rPr i="1" lang="en-US"/>
              <a:t>Samtalegruppe og aktivitetsgruppe:</a:t>
            </a:r>
            <a:r>
              <a:rPr lang="en-US"/>
              <a:t> en tidsavgrenset (minimum 45 min) samling ledet av en likeperson</a:t>
            </a:r>
            <a:endParaRPr/>
          </a:p>
          <a:p>
            <a:pPr indent="-228600" lvl="0" marL="228600" rtl="0" algn="l">
              <a:lnSpc>
                <a:spcPct val="90000"/>
              </a:lnSpc>
              <a:spcBef>
                <a:spcPts val="1000"/>
              </a:spcBef>
              <a:spcAft>
                <a:spcPts val="0"/>
              </a:spcAft>
              <a:buClr>
                <a:schemeClr val="dk1"/>
              </a:buClr>
              <a:buSzPts val="2800"/>
              <a:buChar char="•"/>
            </a:pPr>
            <a:r>
              <a:rPr lang="en-US"/>
              <a:t>c.</a:t>
            </a:r>
            <a:r>
              <a:rPr i="1" lang="en-US"/>
              <a:t>Likepersonskurs:</a:t>
            </a:r>
            <a:r>
              <a:rPr lang="en-US"/>
              <a:t> en tidsavgrenset aktivitet for opplæring av likepersoner. En kursdag må ha en varighet på minst to ganger 45 minutter.</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225" name="Google Shape;225;p21"/>
          <p:cNvPicPr preferRelativeResize="0"/>
          <p:nvPr/>
        </p:nvPicPr>
        <p:blipFill rotWithShape="1">
          <a:blip r:embed="rId5">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Andre former for erfaringsutveksling som gir poenguttelling er:</a:t>
            </a:r>
            <a:endParaRPr/>
          </a:p>
        </p:txBody>
      </p:sp>
      <p:sp>
        <p:nvSpPr>
          <p:cNvPr id="231" name="Google Shape;23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a.likepersonstelefontjeneste,</a:t>
            </a:r>
            <a:endParaRPr/>
          </a:p>
          <a:p>
            <a:pPr indent="-228600" lvl="0" marL="228600" rtl="0" algn="l">
              <a:lnSpc>
                <a:spcPct val="90000"/>
              </a:lnSpc>
              <a:spcBef>
                <a:spcPts val="1000"/>
              </a:spcBef>
              <a:spcAft>
                <a:spcPts val="0"/>
              </a:spcAft>
              <a:buClr>
                <a:schemeClr val="dk1"/>
              </a:buClr>
              <a:buSzPts val="2800"/>
              <a:buChar char="•"/>
            </a:pPr>
            <a:r>
              <a:rPr lang="en-US"/>
              <a:t>b.utveksling av erfaring med diagnose/funksjonsnedsettelse via digitale kommunikasjonsløsninger (f.eks. chattetjeneste eller forum).</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232" name="Google Shape;232;p22"/>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 13.Dokumentasjon av tellende likepersoner, tellende likepersonsaktiviteter </a:t>
            </a:r>
            <a:endParaRPr>
              <a:latin typeface="Arial"/>
              <a:ea typeface="Arial"/>
              <a:cs typeface="Arial"/>
              <a:sym typeface="Arial"/>
            </a:endParaRPr>
          </a:p>
        </p:txBody>
      </p:sp>
      <p:sp>
        <p:nvSpPr>
          <p:cNvPr id="238" name="Google Shape;238;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333333"/>
              </a:buClr>
              <a:buSzPts val="2800"/>
              <a:buChar char="•"/>
            </a:pPr>
            <a:r>
              <a:rPr b="0" i="0" lang="en-US">
                <a:solidFill>
                  <a:srgbClr val="333333"/>
                </a:solidFill>
                <a:latin typeface="Helvetica Neue"/>
                <a:ea typeface="Helvetica Neue"/>
                <a:cs typeface="Helvetica Neue"/>
                <a:sym typeface="Helvetica Neue"/>
              </a:rPr>
              <a:t>Som dokumentasjon av tellende likepersonsaktiviteter, jf. </a:t>
            </a:r>
            <a:r>
              <a:rPr b="0" i="0" lang="en-US" u="sng" strike="noStrike">
                <a:solidFill>
                  <a:srgbClr val="DB142C"/>
                </a:solidFill>
                <a:latin typeface="Helvetica Neue"/>
                <a:ea typeface="Helvetica Neue"/>
                <a:cs typeface="Helvetica Neue"/>
                <a:sym typeface="Helvetica Neue"/>
                <a:hlinkClick r:id="rId3">
                  <a:extLst>
                    <a:ext uri="{A12FA001-AC4F-418D-AE19-62706E023703}">
                      <ahyp:hlinkClr val="tx"/>
                    </a:ext>
                  </a:extLst>
                </a:hlinkClick>
              </a:rPr>
              <a:t>§ 11</a:t>
            </a:r>
            <a:r>
              <a:rPr b="0" i="0" lang="en-US">
                <a:solidFill>
                  <a:srgbClr val="333333"/>
                </a:solidFill>
                <a:latin typeface="Helvetica Neue"/>
                <a:ea typeface="Helvetica Neue"/>
                <a:cs typeface="Helvetica Neue"/>
                <a:sym typeface="Helvetica Neue"/>
              </a:rPr>
              <a:t> og </a:t>
            </a:r>
            <a:r>
              <a:rPr b="0" i="0" lang="en-US" u="sng" strike="noStrike">
                <a:solidFill>
                  <a:srgbClr val="DB142C"/>
                </a:solidFill>
                <a:latin typeface="Helvetica Neue"/>
                <a:ea typeface="Helvetica Neue"/>
                <a:cs typeface="Helvetica Neue"/>
                <a:sym typeface="Helvetica Neue"/>
                <a:hlinkClick r:id="rId4">
                  <a:extLst>
                    <a:ext uri="{A12FA001-AC4F-418D-AE19-62706E023703}">
                      <ahyp:hlinkClr val="tx"/>
                    </a:ext>
                  </a:extLst>
                </a:hlinkClick>
              </a:rPr>
              <a:t>§ 19</a:t>
            </a:r>
            <a:r>
              <a:rPr b="0" i="0" lang="en-US">
                <a:solidFill>
                  <a:srgbClr val="333333"/>
                </a:solidFill>
                <a:latin typeface="Helvetica Neue"/>
                <a:ea typeface="Helvetica Neue"/>
                <a:cs typeface="Helvetica Neue"/>
                <a:sym typeface="Helvetica Neue"/>
              </a:rPr>
              <a:t> tredje ledd bokstav d, kreves at det oppgis hvilken type likepersonsaktivitet som er gjennomført. Det må stå dato for aktiviteten, tidspunkt/varighet, og oversikten må ha navn, adresse og telefonnummer til den likepersonen som har ledet den enkelte aktiviteten.</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239" name="Google Shape;239;p23"/>
          <p:cNvPicPr preferRelativeResize="0"/>
          <p:nvPr/>
        </p:nvPicPr>
        <p:blipFill rotWithShape="1">
          <a:blip r:embed="rId5">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13.Dokumentasjon av tellende likepersoner, tellende likepersonsaktiviteter </a:t>
            </a:r>
            <a:endParaRPr>
              <a:latin typeface="Arial"/>
              <a:ea typeface="Arial"/>
              <a:cs typeface="Arial"/>
              <a:sym typeface="Arial"/>
            </a:endParaRPr>
          </a:p>
        </p:txBody>
      </p:sp>
      <p:sp>
        <p:nvSpPr>
          <p:cNvPr id="245" name="Google Shape;245;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333333"/>
              </a:buClr>
              <a:buSzPts val="2800"/>
              <a:buChar char="•"/>
            </a:pPr>
            <a:r>
              <a:rPr b="0" i="0" lang="en-US">
                <a:solidFill>
                  <a:srgbClr val="333333"/>
                </a:solidFill>
                <a:latin typeface="Helvetica Neue"/>
                <a:ea typeface="Helvetica Neue"/>
                <a:cs typeface="Helvetica Neue"/>
                <a:sym typeface="Helvetica Neue"/>
              </a:rPr>
              <a:t>Som dokumentasjon av tellende likepersoner, jf. </a:t>
            </a:r>
            <a:r>
              <a:rPr b="0" i="0" lang="en-US" u="sng" strike="noStrike">
                <a:solidFill>
                  <a:srgbClr val="DB142C"/>
                </a:solidFill>
                <a:latin typeface="Helvetica Neue"/>
                <a:ea typeface="Helvetica Neue"/>
                <a:cs typeface="Helvetica Neue"/>
                <a:sym typeface="Helvetica Neue"/>
                <a:hlinkClick r:id="rId3">
                  <a:extLst>
                    <a:ext uri="{A12FA001-AC4F-418D-AE19-62706E023703}">
                      <ahyp:hlinkClr val="tx"/>
                    </a:ext>
                  </a:extLst>
                </a:hlinkClick>
              </a:rPr>
              <a:t>§ 10</a:t>
            </a:r>
            <a:r>
              <a:rPr b="0" i="0" lang="en-US">
                <a:solidFill>
                  <a:srgbClr val="333333"/>
                </a:solidFill>
                <a:latin typeface="Helvetica Neue"/>
                <a:ea typeface="Helvetica Neue"/>
                <a:cs typeface="Helvetica Neue"/>
                <a:sym typeface="Helvetica Neue"/>
              </a:rPr>
              <a:t> og </a:t>
            </a:r>
            <a:r>
              <a:rPr b="0" i="0" lang="en-US" u="sng" strike="noStrike">
                <a:solidFill>
                  <a:srgbClr val="DB142C"/>
                </a:solidFill>
                <a:latin typeface="Helvetica Neue"/>
                <a:ea typeface="Helvetica Neue"/>
                <a:cs typeface="Helvetica Neue"/>
                <a:sym typeface="Helvetica Neue"/>
                <a:hlinkClick r:id="rId4">
                  <a:extLst>
                    <a:ext uri="{A12FA001-AC4F-418D-AE19-62706E023703}">
                      <ahyp:hlinkClr val="tx"/>
                    </a:ext>
                  </a:extLst>
                </a:hlinkClick>
              </a:rPr>
              <a:t>§ 19</a:t>
            </a:r>
            <a:r>
              <a:rPr b="0" i="0" lang="en-US">
                <a:solidFill>
                  <a:srgbClr val="333333"/>
                </a:solidFill>
                <a:latin typeface="Helvetica Neue"/>
                <a:ea typeface="Helvetica Neue"/>
                <a:cs typeface="Helvetica Neue"/>
                <a:sym typeface="Helvetica Neue"/>
              </a:rPr>
              <a:t> tredje ledd bokstav c, kreves en oversikt med navn, adresse og telefonnummer og e-postadresse på hver enkelt likeperson pr. 31. desember i grunnlagsåret, samt en bekreftelse på at alle oppgitte likepersoner har gjennomført minst en likepersonsaktivitet i grunnlagsåret. Oversikten må dateres og signeres av styreleder eller daglig leder i organisasjonen, eller en annen person som styret har gitt fullmakt til å signere.</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246" name="Google Shape;246;p24"/>
          <p:cNvPicPr preferRelativeResize="0"/>
          <p:nvPr/>
        </p:nvPicPr>
        <p:blipFill rotWithShape="1">
          <a:blip r:embed="rId5">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Tellende lokallag:</a:t>
            </a:r>
            <a:endParaRPr>
              <a:latin typeface="Arial"/>
              <a:ea typeface="Arial"/>
              <a:cs typeface="Arial"/>
              <a:sym typeface="Arial"/>
            </a:endParaRPr>
          </a:p>
        </p:txBody>
      </p:sp>
      <p:sp>
        <p:nvSpPr>
          <p:cNvPr id="252" name="Google Shape;252;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228600" lvl="0" marL="228600" rtl="0" algn="l">
              <a:lnSpc>
                <a:spcPct val="90000"/>
              </a:lnSpc>
              <a:spcBef>
                <a:spcPts val="1000"/>
              </a:spcBef>
              <a:spcAft>
                <a:spcPts val="0"/>
              </a:spcAft>
              <a:buClr>
                <a:srgbClr val="333333"/>
              </a:buClr>
              <a:buSzPts val="2800"/>
              <a:buChar char="•"/>
            </a:pPr>
            <a:r>
              <a:rPr lang="en-US" sz="2800">
                <a:solidFill>
                  <a:srgbClr val="333333"/>
                </a:solidFill>
                <a:latin typeface="Helvetica Neue"/>
                <a:ea typeface="Helvetica Neue"/>
                <a:cs typeface="Helvetica Neue"/>
                <a:sym typeface="Helvetica Neue"/>
              </a:rPr>
              <a:t>Med årsrapport menes et standardisert skjema fra det enkelte lokallag innsendt til sentralleddet. Rapporten skal være for det aktuelle grunnlagsår, datert og signert av lederen for lokallaget, eller av to av styrets medlemmer. Rapporten skal inneholde opplysninger om lagets navn, kommune- og fylkestilhørighet, dato for valg av styre, styrets funksjonsperiode, navn på styrets medlemmer pr. 31. desember i grunnlagsåret og en bekreftelse på at det har vært avholdt minst en medlemsrettet aktivitet.</a:t>
            </a:r>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p:txBody>
      </p:sp>
      <p:pic>
        <p:nvPicPr>
          <p:cNvPr id="253" name="Google Shape;253;p25"/>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Støtten til lokallagene</a:t>
            </a:r>
            <a:endParaRPr>
              <a:latin typeface="Arial"/>
              <a:ea typeface="Arial"/>
              <a:cs typeface="Arial"/>
              <a:sym typeface="Arial"/>
            </a:endParaRPr>
          </a:p>
        </p:txBody>
      </p:sp>
      <p:sp>
        <p:nvSpPr>
          <p:cNvPr id="259" name="Google Shape;259;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latin typeface="Arial"/>
                <a:ea typeface="Arial"/>
                <a:cs typeface="Arial"/>
                <a:sym typeface="Arial"/>
              </a:rPr>
              <a:t>Lokallagene får idag støtte basert på antall medlemmer (BUFDIR) samt søknad til aktiviteter (HDIR).</a:t>
            </a:r>
            <a:endParaRPr/>
          </a:p>
        </p:txBody>
      </p:sp>
      <p:pic>
        <p:nvPicPr>
          <p:cNvPr id="260" name="Google Shape;260;p26"/>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Ny modell	</a:t>
            </a:r>
            <a:endParaRPr/>
          </a:p>
        </p:txBody>
      </p:sp>
      <p:sp>
        <p:nvSpPr>
          <p:cNvPr id="266" name="Google Shape;266;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latin typeface="Arial"/>
                <a:ea typeface="Arial"/>
                <a:cs typeface="Arial"/>
                <a:sym typeface="Arial"/>
              </a:rPr>
              <a:t>Basert på nye kriterier fra HDIR og BUFDIR.</a:t>
            </a:r>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Medlemmer</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Likepersoner</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Aktiviteter ledet av en likeperson</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Brukermedvirkere</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Ekstraordinære utfordringer kan skjønnsmessig vurderes</a:t>
            </a:r>
            <a:endParaRPr>
              <a:latin typeface="Arial"/>
              <a:ea typeface="Arial"/>
              <a:cs typeface="Arial"/>
              <a:sym typeface="Arial"/>
            </a:endParaRPr>
          </a:p>
        </p:txBody>
      </p:sp>
      <p:pic>
        <p:nvPicPr>
          <p:cNvPr id="267" name="Google Shape;267;p27"/>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g2403dbf7e63_2_35"/>
          <p:cNvPicPr preferRelativeResize="0"/>
          <p:nvPr/>
        </p:nvPicPr>
        <p:blipFill>
          <a:blip r:embed="rId3">
            <a:alphaModFix/>
          </a:blip>
          <a:stretch>
            <a:fillRect/>
          </a:stretch>
        </p:blipFill>
        <p:spPr>
          <a:xfrm>
            <a:off x="446500" y="1661250"/>
            <a:ext cx="10935173" cy="33489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2403dbf7e63_2_7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78" name="Google Shape;278;g2403dbf7e63_2_70"/>
          <p:cNvSpPr txBox="1"/>
          <p:nvPr>
            <p:ph type="title"/>
          </p:nvPr>
        </p:nvSpPr>
        <p:spPr>
          <a:xfrm>
            <a:off x="469600" y="365125"/>
            <a:ext cx="10884300" cy="78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Hva er Studieforbundet Funkis:</a:t>
            </a:r>
            <a:endParaRPr/>
          </a:p>
        </p:txBody>
      </p:sp>
      <p:sp>
        <p:nvSpPr>
          <p:cNvPr id="279" name="Google Shape;279;g2403dbf7e63_2_70"/>
          <p:cNvSpPr txBox="1"/>
          <p:nvPr>
            <p:ph idx="1" type="body"/>
          </p:nvPr>
        </p:nvSpPr>
        <p:spPr>
          <a:xfrm>
            <a:off x="469500" y="1438825"/>
            <a:ext cx="10884300" cy="4738200"/>
          </a:xfrm>
          <a:prstGeom prst="rect">
            <a:avLst/>
          </a:prstGeom>
        </p:spPr>
        <p:txBody>
          <a:bodyPr anchorCtr="0" anchor="t" bIns="45700" lIns="91425" spcFirstLastPara="1" rIns="91425" wrap="square" tIns="45700">
            <a:normAutofit lnSpcReduction="20000"/>
          </a:bodyPr>
          <a:lstStyle/>
          <a:p>
            <a:pPr indent="-342900" lvl="0" marL="457200" rtl="0" algn="l">
              <a:lnSpc>
                <a:spcPct val="100000"/>
              </a:lnSpc>
              <a:spcBef>
                <a:spcPts val="0"/>
              </a:spcBef>
              <a:spcAft>
                <a:spcPts val="0"/>
              </a:spcAft>
              <a:buSzPts val="1800"/>
              <a:buChar char="•"/>
            </a:pPr>
            <a:r>
              <a:rPr lang="en-US"/>
              <a:t>E</a:t>
            </a:r>
            <a:r>
              <a:rPr lang="en-US"/>
              <a:t>n paraplyorganisasjon for organisasjoner, med medlemmer som har funksjonsnedsettelser og kroniske sykdommer – samt deres pårørende</a:t>
            </a:r>
            <a:endParaRPr/>
          </a:p>
          <a:p>
            <a:pPr indent="-342900" lvl="0" marL="457200" rtl="0" algn="l">
              <a:lnSpc>
                <a:spcPct val="100000"/>
              </a:lnSpc>
              <a:spcBef>
                <a:spcPts val="2200"/>
              </a:spcBef>
              <a:spcAft>
                <a:spcPts val="0"/>
              </a:spcAft>
              <a:buSzPts val="1800"/>
              <a:buChar char="•"/>
            </a:pPr>
            <a:r>
              <a:rPr lang="en-US"/>
              <a:t>Hovedformål er voksenopplæring og de fordeler statlige voksenopplæringsmidler til medlemsorganisasjonene som driver kursvirksomhet utenfor det formelle utdanningssystemet</a:t>
            </a:r>
            <a:endParaRPr/>
          </a:p>
          <a:p>
            <a:pPr indent="-342900" lvl="0" marL="457200" rtl="0" algn="l">
              <a:lnSpc>
                <a:spcPct val="100000"/>
              </a:lnSpc>
              <a:spcBef>
                <a:spcPts val="2200"/>
              </a:spcBef>
              <a:spcAft>
                <a:spcPts val="0"/>
              </a:spcAft>
              <a:buSzPts val="1800"/>
              <a:buChar char="•"/>
            </a:pPr>
            <a:r>
              <a:rPr lang="en-US"/>
              <a:t>De er underlagt Kulturdepartementet</a:t>
            </a:r>
            <a:endParaRPr/>
          </a:p>
          <a:p>
            <a:pPr indent="-342900" lvl="0" marL="457200" rtl="0" algn="l">
              <a:lnSpc>
                <a:spcPct val="100000"/>
              </a:lnSpc>
              <a:spcBef>
                <a:spcPts val="2200"/>
              </a:spcBef>
              <a:spcAft>
                <a:spcPts val="0"/>
              </a:spcAft>
              <a:buSzPts val="1800"/>
              <a:buChar char="•"/>
            </a:pPr>
            <a:r>
              <a:rPr lang="en-US"/>
              <a:t>Funkis mål for kursvirksomhet og læring er å hjelpe den enkelte til et mer meningsfylt liv, mestre utfordringer som funksjonsnedsettelsen kan føre til og delta aktivt i samfunns-,organisasjons – og kulturliv</a:t>
            </a:r>
            <a:endParaRPr/>
          </a:p>
          <a:p>
            <a:pPr indent="0" lvl="0" marL="0" rtl="0" algn="l">
              <a:lnSpc>
                <a:spcPct val="100000"/>
              </a:lnSpc>
              <a:spcBef>
                <a:spcPts val="2200"/>
              </a:spcBef>
              <a:spcAft>
                <a:spcPts val="1000"/>
              </a:spcAft>
              <a:buNone/>
            </a:pPr>
            <a:r>
              <a:t/>
            </a:r>
            <a:endParaRPr/>
          </a:p>
        </p:txBody>
      </p:sp>
      <p:pic>
        <p:nvPicPr>
          <p:cNvPr id="280" name="Google Shape;280;g2403dbf7e63_2_70"/>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8"/>
          <p:cNvSpPr txBox="1"/>
          <p:nvPr>
            <p:ph type="title"/>
          </p:nvPr>
        </p:nvSpPr>
        <p:spPr>
          <a:xfrm>
            <a:off x="172100" y="434863"/>
            <a:ext cx="10515600" cy="1145100"/>
          </a:xfrm>
          <a:prstGeom prst="rect">
            <a:avLst/>
          </a:prstGeom>
          <a:noFill/>
          <a:ln>
            <a:noFill/>
          </a:ln>
        </p:spPr>
        <p:txBody>
          <a:bodyPr anchorCtr="0" anchor="ctr" bIns="45700" lIns="91425" spcFirstLastPara="1" rIns="91425" wrap="square" tIns="45700">
            <a:normAutofit/>
          </a:bodyPr>
          <a:lstStyle/>
          <a:p>
            <a:pPr indent="0" lvl="0" marL="3657600" rtl="0" algn="l">
              <a:lnSpc>
                <a:spcPct val="90000"/>
              </a:lnSpc>
              <a:spcBef>
                <a:spcPts val="0"/>
              </a:spcBef>
              <a:spcAft>
                <a:spcPts val="0"/>
              </a:spcAft>
              <a:buClr>
                <a:schemeClr val="dk1"/>
              </a:buClr>
              <a:buSzPts val="4400"/>
              <a:buFont typeface="Arial"/>
              <a:buNone/>
            </a:pPr>
            <a:r>
              <a:rPr lang="en-US" sz="3000"/>
              <a:t> </a:t>
            </a:r>
            <a:r>
              <a:rPr lang="en-US" sz="3000" u="sng">
                <a:solidFill>
                  <a:schemeClr val="hlink"/>
                </a:solidFill>
                <a:latin typeface="Arial"/>
                <a:ea typeface="Arial"/>
                <a:cs typeface="Arial"/>
                <a:sym typeface="Arial"/>
                <a:hlinkClick r:id="rId3"/>
              </a:rPr>
              <a:t>FUNKIS - Forsiden</a:t>
            </a:r>
            <a:endParaRPr sz="3000">
              <a:solidFill>
                <a:srgbClr val="202124"/>
              </a:solidFill>
              <a:latin typeface="Arial"/>
              <a:ea typeface="Arial"/>
              <a:cs typeface="Arial"/>
              <a:sym typeface="Arial"/>
            </a:endParaRPr>
          </a:p>
        </p:txBody>
      </p:sp>
      <p:sp>
        <p:nvSpPr>
          <p:cNvPr id="286" name="Google Shape;286;p28"/>
          <p:cNvSpPr txBox="1"/>
          <p:nvPr>
            <p:ph idx="1" type="body"/>
          </p:nvPr>
        </p:nvSpPr>
        <p:spPr>
          <a:xfrm>
            <a:off x="406700" y="1885325"/>
            <a:ext cx="11189400" cy="4433700"/>
          </a:xfrm>
          <a:prstGeom prst="rect">
            <a:avLst/>
          </a:prstGeom>
          <a:noFill/>
          <a:ln>
            <a:noFill/>
          </a:ln>
        </p:spPr>
        <p:txBody>
          <a:bodyPr anchorCtr="0" anchor="t" bIns="45700" lIns="91425" spcFirstLastPara="1" rIns="91425" wrap="square" tIns="45700">
            <a:noAutofit/>
          </a:bodyPr>
          <a:lstStyle/>
          <a:p>
            <a:pPr indent="-299085" lvl="0" marL="285750" rtl="0" algn="l">
              <a:lnSpc>
                <a:spcPct val="100000"/>
              </a:lnSpc>
              <a:spcBef>
                <a:spcPts val="0"/>
              </a:spcBef>
              <a:spcAft>
                <a:spcPts val="0"/>
              </a:spcAft>
              <a:buClr>
                <a:schemeClr val="dk1"/>
              </a:buClr>
              <a:buSzPts val="2800"/>
              <a:buChar char="•"/>
            </a:pPr>
            <a:r>
              <a:rPr lang="en-US"/>
              <a:t>Anbefaler at min. 2 i styret kan Funkis, slik at jobben ikke blir så stor</a:t>
            </a:r>
            <a:br>
              <a:rPr lang="en-US"/>
            </a:br>
            <a:endParaRPr sz="1400"/>
          </a:p>
          <a:p>
            <a:pPr indent="-299085" lvl="0" marL="285750" rtl="0" algn="l">
              <a:lnSpc>
                <a:spcPct val="100000"/>
              </a:lnSpc>
              <a:spcBef>
                <a:spcPts val="0"/>
              </a:spcBef>
              <a:spcAft>
                <a:spcPts val="0"/>
              </a:spcAft>
              <a:buClr>
                <a:schemeClr val="dk1"/>
              </a:buClr>
              <a:buSzPts val="2800"/>
              <a:buChar char="•"/>
            </a:pPr>
            <a:r>
              <a:rPr lang="en-US">
                <a:solidFill>
                  <a:schemeClr val="dk1"/>
                </a:solidFill>
              </a:rPr>
              <a:t>Funkis har laget 6 korte veiledningsfilmer- hvor de går gjennom </a:t>
            </a:r>
            <a:r>
              <a:rPr lang="en-US"/>
              <a:t>kurssystemet</a:t>
            </a:r>
            <a:r>
              <a:rPr lang="en-US">
                <a:solidFill>
                  <a:schemeClr val="dk1"/>
                </a:solidFill>
              </a:rPr>
              <a:t>  </a:t>
            </a:r>
            <a:r>
              <a:rPr lang="en-US" u="sng">
                <a:solidFill>
                  <a:schemeClr val="hlink"/>
                </a:solidFill>
                <a:hlinkClick r:id="rId4"/>
              </a:rPr>
              <a:t>Logg inn FunkisKurs - FUNKIS</a:t>
            </a:r>
            <a:br>
              <a:rPr lang="en-US"/>
            </a:br>
            <a:endParaRPr sz="1400">
              <a:solidFill>
                <a:schemeClr val="dk1"/>
              </a:solidFill>
            </a:endParaRPr>
          </a:p>
          <a:p>
            <a:pPr indent="-299085" lvl="0" marL="285750" rtl="0" algn="l">
              <a:lnSpc>
                <a:spcPct val="100000"/>
              </a:lnSpc>
              <a:spcBef>
                <a:spcPts val="1000"/>
              </a:spcBef>
              <a:spcAft>
                <a:spcPts val="0"/>
              </a:spcAft>
              <a:buClr>
                <a:schemeClr val="dk1"/>
              </a:buClr>
              <a:buSzPts val="2800"/>
              <a:buChar char="•"/>
            </a:pPr>
            <a:r>
              <a:rPr lang="en-US">
                <a:solidFill>
                  <a:schemeClr val="dk1"/>
                </a:solidFill>
              </a:rPr>
              <a:t>Mest jobb det første året, må legge inn alle deltakere med</a:t>
            </a:r>
            <a:r>
              <a:rPr lang="en-US"/>
              <a:t>:</a:t>
            </a:r>
            <a:br>
              <a:rPr lang="en-US">
                <a:solidFill>
                  <a:schemeClr val="dk1"/>
                </a:solidFill>
              </a:rPr>
            </a:br>
            <a:r>
              <a:rPr lang="en-US">
                <a:solidFill>
                  <a:schemeClr val="dk1"/>
                </a:solidFill>
              </a:rPr>
              <a:t>Navn, adresse, postnummer (poststed kommer da automatisk), fødselsår og kjønn</a:t>
            </a:r>
            <a:br>
              <a:rPr lang="en-US">
                <a:solidFill>
                  <a:schemeClr val="dk1"/>
                </a:solidFill>
              </a:rPr>
            </a:br>
            <a:endParaRPr sz="1400">
              <a:solidFill>
                <a:schemeClr val="dk1"/>
              </a:solidFill>
            </a:endParaRPr>
          </a:p>
          <a:p>
            <a:pPr indent="-299085" lvl="0" marL="285750" rtl="0" algn="l">
              <a:lnSpc>
                <a:spcPct val="100000"/>
              </a:lnSpc>
              <a:spcBef>
                <a:spcPts val="1000"/>
              </a:spcBef>
              <a:spcAft>
                <a:spcPts val="0"/>
              </a:spcAft>
              <a:buClr>
                <a:schemeClr val="dk1"/>
              </a:buClr>
              <a:buSzPts val="2800"/>
              <a:buChar char="•"/>
            </a:pPr>
            <a:r>
              <a:rPr lang="en-US">
                <a:solidFill>
                  <a:schemeClr val="dk1"/>
                </a:solidFill>
              </a:rPr>
              <a:t>Viktig å melde inn kurs, også de som ikke har store utgifter</a:t>
            </a:r>
            <a:endParaRPr/>
          </a:p>
        </p:txBody>
      </p:sp>
      <p:pic>
        <p:nvPicPr>
          <p:cNvPr id="287" name="Google Shape;287;p28"/>
          <p:cNvPicPr preferRelativeResize="0"/>
          <p:nvPr/>
        </p:nvPicPr>
        <p:blipFill rotWithShape="1">
          <a:blip r:embed="rId5">
            <a:alphaModFix/>
          </a:blip>
          <a:srcRect b="0" l="0" r="0" t="0"/>
          <a:stretch/>
        </p:blipFill>
        <p:spPr>
          <a:xfrm>
            <a:off x="406689" y="5961785"/>
            <a:ext cx="1894502" cy="679161"/>
          </a:xfrm>
          <a:prstGeom prst="rect">
            <a:avLst/>
          </a:prstGeom>
          <a:noFill/>
          <a:ln>
            <a:noFill/>
          </a:ln>
        </p:spPr>
      </p:pic>
      <p:pic>
        <p:nvPicPr>
          <p:cNvPr id="288" name="Google Shape;288;p28"/>
          <p:cNvPicPr preferRelativeResize="0"/>
          <p:nvPr/>
        </p:nvPicPr>
        <p:blipFill>
          <a:blip r:embed="rId6">
            <a:alphaModFix/>
          </a:blip>
          <a:stretch>
            <a:fillRect/>
          </a:stretch>
        </p:blipFill>
        <p:spPr>
          <a:xfrm>
            <a:off x="808925" y="607225"/>
            <a:ext cx="2613576" cy="800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g2403dbf7e63_2_9"/>
          <p:cNvSpPr txBox="1"/>
          <p:nvPr>
            <p:ph type="title"/>
          </p:nvPr>
        </p:nvSpPr>
        <p:spPr>
          <a:xfrm>
            <a:off x="838200" y="117250"/>
            <a:ext cx="10515600" cy="892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Arial"/>
              <a:buNone/>
            </a:pPr>
            <a:r>
              <a:rPr lang="en-US">
                <a:latin typeface="Arial"/>
                <a:ea typeface="Arial"/>
                <a:cs typeface="Arial"/>
                <a:sym typeface="Arial"/>
              </a:rPr>
              <a:t>Kriterier:</a:t>
            </a:r>
            <a:endParaRPr/>
          </a:p>
        </p:txBody>
      </p:sp>
      <p:sp>
        <p:nvSpPr>
          <p:cNvPr id="294" name="Google Shape;294;g2403dbf7e63_2_9"/>
          <p:cNvSpPr txBox="1"/>
          <p:nvPr>
            <p:ph idx="1" type="body"/>
          </p:nvPr>
        </p:nvSpPr>
        <p:spPr>
          <a:xfrm>
            <a:off x="648175" y="831625"/>
            <a:ext cx="11037000" cy="5130300"/>
          </a:xfrm>
          <a:prstGeom prst="rect">
            <a:avLst/>
          </a:prstGeom>
        </p:spPr>
        <p:txBody>
          <a:bodyPr anchorCtr="0" anchor="t" bIns="45700" lIns="91425" spcFirstLastPara="1" rIns="91425" wrap="square" tIns="45700">
            <a:normAutofit fontScale="25000" lnSpcReduction="20000"/>
          </a:bodyPr>
          <a:lstStyle/>
          <a:p>
            <a:pPr indent="0" lvl="0" marL="228600" rtl="0" algn="l">
              <a:lnSpc>
                <a:spcPct val="110000"/>
              </a:lnSpc>
              <a:spcBef>
                <a:spcPts val="0"/>
              </a:spcBef>
              <a:spcAft>
                <a:spcPts val="0"/>
              </a:spcAft>
              <a:buNone/>
            </a:pPr>
            <a:r>
              <a:t/>
            </a:r>
            <a:endParaRPr sz="7000"/>
          </a:p>
          <a:p>
            <a:pPr indent="-308610" lvl="0" marL="228600" rtl="0" algn="l">
              <a:lnSpc>
                <a:spcPct val="100000"/>
              </a:lnSpc>
              <a:spcBef>
                <a:spcPts val="0"/>
              </a:spcBef>
              <a:spcAft>
                <a:spcPts val="0"/>
              </a:spcAft>
              <a:buSzPct val="100000"/>
              <a:buChar char="•"/>
            </a:pPr>
            <a:r>
              <a:rPr lang="en-US" sz="11200"/>
              <a:t>Kurset må meldes inn og godkjennes før oppstart av kurs </a:t>
            </a:r>
            <a:br>
              <a:rPr lang="en-US" sz="11200"/>
            </a:br>
            <a:endParaRPr sz="5600"/>
          </a:p>
          <a:p>
            <a:pPr indent="-308610" lvl="0" marL="228600" rtl="0" algn="l">
              <a:lnSpc>
                <a:spcPct val="100000"/>
              </a:lnSpc>
              <a:spcBef>
                <a:spcPts val="900"/>
              </a:spcBef>
              <a:spcAft>
                <a:spcPts val="0"/>
              </a:spcAft>
              <a:buSzPct val="100000"/>
              <a:buChar char="•"/>
            </a:pPr>
            <a:r>
              <a:rPr lang="en-US" sz="11200"/>
              <a:t>Minst 4 deltakere må starte på kurset og minst 4 må ha deltatt på 75% av kurset</a:t>
            </a:r>
            <a:br>
              <a:rPr lang="en-US" sz="11200"/>
            </a:br>
            <a:endParaRPr sz="5600"/>
          </a:p>
          <a:p>
            <a:pPr indent="-308610" lvl="0" marL="228600" rtl="0" algn="l">
              <a:lnSpc>
                <a:spcPct val="100000"/>
              </a:lnSpc>
              <a:spcBef>
                <a:spcPts val="900"/>
              </a:spcBef>
              <a:spcAft>
                <a:spcPts val="0"/>
              </a:spcAft>
              <a:buSzPct val="100000"/>
              <a:buChar char="•"/>
            </a:pPr>
            <a:r>
              <a:rPr lang="en-US" sz="11200"/>
              <a:t>Mindre enn 4 deltakere: får opp en boks hvor man må forklare hvorfor det må være færre- så opptil Funkis om de godkjenner det</a:t>
            </a:r>
            <a:br>
              <a:rPr lang="en-US" sz="11200"/>
            </a:br>
            <a:endParaRPr sz="5600"/>
          </a:p>
          <a:p>
            <a:pPr indent="-308610" lvl="0" marL="228600" rtl="0" algn="l">
              <a:lnSpc>
                <a:spcPct val="100000"/>
              </a:lnSpc>
              <a:spcBef>
                <a:spcPts val="900"/>
              </a:spcBef>
              <a:spcAft>
                <a:spcPts val="0"/>
              </a:spcAft>
              <a:buSzPct val="100000"/>
              <a:buChar char="•"/>
            </a:pPr>
            <a:r>
              <a:rPr lang="en-US" sz="11200"/>
              <a:t>Kurset må bestå av minst 4 kurstimer</a:t>
            </a:r>
            <a:br>
              <a:rPr lang="en-US" sz="11200"/>
            </a:br>
            <a:endParaRPr sz="5600"/>
          </a:p>
          <a:p>
            <a:pPr indent="-308610" lvl="0" marL="228600" rtl="0" algn="l">
              <a:lnSpc>
                <a:spcPct val="100000"/>
              </a:lnSpc>
              <a:spcBef>
                <a:spcPts val="900"/>
              </a:spcBef>
              <a:spcAft>
                <a:spcPts val="0"/>
              </a:spcAft>
              <a:buSzPct val="100000"/>
              <a:buChar char="•"/>
            </a:pPr>
            <a:r>
              <a:rPr lang="en-US" sz="11200"/>
              <a:t>Deltakere må ha fylt 14 år i løpet av året opplæringen foregår</a:t>
            </a:r>
            <a:br>
              <a:rPr lang="en-US" sz="11200"/>
            </a:br>
            <a:endParaRPr sz="5600"/>
          </a:p>
          <a:p>
            <a:pPr indent="-308610" lvl="0" marL="228600" rtl="0" algn="l">
              <a:lnSpc>
                <a:spcPct val="100000"/>
              </a:lnSpc>
              <a:spcBef>
                <a:spcPts val="900"/>
              </a:spcBef>
              <a:spcAft>
                <a:spcPts val="0"/>
              </a:spcAft>
              <a:buSzPct val="100000"/>
              <a:buChar char="•"/>
            </a:pPr>
            <a:r>
              <a:rPr lang="en-US" sz="11200"/>
              <a:t>Godkjent deltakelse = minst 75% av kursets totale timetall  </a:t>
            </a:r>
            <a:br>
              <a:rPr lang="en-US" sz="11200"/>
            </a:br>
            <a:endParaRPr sz="5600"/>
          </a:p>
          <a:p>
            <a:pPr indent="-308610" lvl="0" marL="228600" rtl="0" algn="l">
              <a:lnSpc>
                <a:spcPct val="100000"/>
              </a:lnSpc>
              <a:spcBef>
                <a:spcPts val="900"/>
              </a:spcBef>
              <a:spcAft>
                <a:spcPts val="0"/>
              </a:spcAft>
              <a:buSzPct val="100000"/>
              <a:buChar char="•"/>
            </a:pPr>
            <a:r>
              <a:rPr lang="en-US" sz="11200"/>
              <a:t>Maksimum 9 timer pr. dag</a:t>
            </a:r>
            <a:endParaRPr sz="11200"/>
          </a:p>
          <a:p>
            <a:pPr indent="0" lvl="0" marL="228600" rtl="0" algn="l">
              <a:lnSpc>
                <a:spcPct val="100000"/>
              </a:lnSpc>
              <a:spcBef>
                <a:spcPts val="900"/>
              </a:spcBef>
              <a:spcAft>
                <a:spcPts val="0"/>
              </a:spcAft>
              <a:buNone/>
            </a:pPr>
            <a:r>
              <a:t/>
            </a:r>
            <a:endParaRPr sz="3629"/>
          </a:p>
          <a:p>
            <a:pPr indent="0" lvl="0" marL="0" rtl="0" algn="l">
              <a:spcBef>
                <a:spcPts val="1000"/>
              </a:spcBef>
              <a:spcAft>
                <a:spcPts val="0"/>
              </a:spcAft>
              <a:buNone/>
            </a:pPr>
            <a:r>
              <a:t/>
            </a:r>
            <a:endParaRPr/>
          </a:p>
        </p:txBody>
      </p:sp>
      <p:pic>
        <p:nvPicPr>
          <p:cNvPr id="295" name="Google Shape;295;g2403dbf7e63_2_9"/>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2403dbf7e63_2_15"/>
          <p:cNvSpPr txBox="1"/>
          <p:nvPr>
            <p:ph type="title"/>
          </p:nvPr>
        </p:nvSpPr>
        <p:spPr>
          <a:xfrm>
            <a:off x="838200" y="365125"/>
            <a:ext cx="10515600" cy="805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Kriterier forts…</a:t>
            </a:r>
            <a:endParaRPr/>
          </a:p>
        </p:txBody>
      </p:sp>
      <p:sp>
        <p:nvSpPr>
          <p:cNvPr id="301" name="Google Shape;301;g2403dbf7e63_2_15"/>
          <p:cNvSpPr txBox="1"/>
          <p:nvPr>
            <p:ph idx="1" type="body"/>
          </p:nvPr>
        </p:nvSpPr>
        <p:spPr>
          <a:xfrm>
            <a:off x="838200" y="1170925"/>
            <a:ext cx="10515600" cy="5286300"/>
          </a:xfrm>
          <a:prstGeom prst="rect">
            <a:avLst/>
          </a:prstGeom>
        </p:spPr>
        <p:txBody>
          <a:bodyPr anchorCtr="0" anchor="t" bIns="45700" lIns="91425" spcFirstLastPara="1" rIns="91425" wrap="square" tIns="45700">
            <a:normAutofit fontScale="32500"/>
          </a:bodyPr>
          <a:lstStyle/>
          <a:p>
            <a:pPr indent="-291782" lvl="0" marL="228600" rtl="0" algn="l">
              <a:lnSpc>
                <a:spcPct val="110000"/>
              </a:lnSpc>
              <a:spcBef>
                <a:spcPts val="900"/>
              </a:spcBef>
              <a:spcAft>
                <a:spcPts val="0"/>
              </a:spcAft>
              <a:buSzPct val="100000"/>
              <a:buChar char="•"/>
            </a:pPr>
            <a:r>
              <a:rPr lang="en-US" sz="8600"/>
              <a:t>Kurstime= 1 klokketime </a:t>
            </a:r>
            <a:endParaRPr sz="8600"/>
          </a:p>
          <a:p>
            <a:pPr indent="-308292" lvl="0" marL="228600" rtl="0" algn="l">
              <a:lnSpc>
                <a:spcPct val="110000"/>
              </a:lnSpc>
              <a:spcBef>
                <a:spcPts val="900"/>
              </a:spcBef>
              <a:spcAft>
                <a:spcPts val="0"/>
              </a:spcAft>
              <a:buSzPct val="100000"/>
              <a:buChar char="•"/>
            </a:pPr>
            <a:r>
              <a:rPr lang="en-US" sz="8600"/>
              <a:t>Kurstimer skal rundes til nærmeste kvarter. Dette føres inn med desimaler:		15 minutter = 0,25</a:t>
            </a:r>
            <a:br>
              <a:rPr lang="en-US" sz="8600"/>
            </a:br>
            <a:r>
              <a:rPr lang="en-US" sz="8600"/>
              <a:t>					30 minutter = 0,5</a:t>
            </a:r>
            <a:br>
              <a:rPr lang="en-US" sz="8600"/>
            </a:br>
            <a:r>
              <a:rPr lang="en-US" sz="8600"/>
              <a:t>					45 minutter = 0,75</a:t>
            </a:r>
            <a:br>
              <a:rPr lang="en-US" sz="8600"/>
            </a:br>
            <a:endParaRPr sz="2138"/>
          </a:p>
          <a:p>
            <a:pPr indent="-291782" lvl="0" marL="228600" rtl="0" algn="l">
              <a:lnSpc>
                <a:spcPct val="110000"/>
              </a:lnSpc>
              <a:spcBef>
                <a:spcPts val="900"/>
              </a:spcBef>
              <a:spcAft>
                <a:spcPts val="0"/>
              </a:spcAft>
              <a:buSzPct val="100000"/>
              <a:buChar char="•"/>
            </a:pPr>
            <a:r>
              <a:rPr lang="en-US" sz="8600"/>
              <a:t>Kan ha pauser inntil 15 min pr klokketime - Pausene kan samles opp</a:t>
            </a:r>
            <a:endParaRPr sz="8600"/>
          </a:p>
          <a:p>
            <a:pPr indent="-308292" lvl="0" marL="228600" rtl="0" algn="l">
              <a:lnSpc>
                <a:spcPct val="110000"/>
              </a:lnSpc>
              <a:spcBef>
                <a:spcPts val="900"/>
              </a:spcBef>
              <a:spcAft>
                <a:spcPts val="0"/>
              </a:spcAft>
              <a:buSzPct val="100000"/>
              <a:buChar char="•"/>
            </a:pPr>
            <a:r>
              <a:rPr lang="en-US" sz="8600"/>
              <a:t>Kurset må rapporteres senest etter 3 måneder etter siste kursdag</a:t>
            </a:r>
            <a:endParaRPr sz="8600"/>
          </a:p>
          <a:p>
            <a:pPr indent="-308292" lvl="0" marL="228600" rtl="0" algn="l">
              <a:lnSpc>
                <a:spcPct val="110000"/>
              </a:lnSpc>
              <a:spcBef>
                <a:spcPts val="900"/>
              </a:spcBef>
              <a:spcAft>
                <a:spcPts val="0"/>
              </a:spcAft>
              <a:buSzPct val="100000"/>
              <a:buChar char="•"/>
            </a:pPr>
            <a:r>
              <a:rPr lang="en-US" sz="8600"/>
              <a:t>Styremøter og årsmøter ol er ikke kurs.</a:t>
            </a:r>
            <a:endParaRPr sz="8600"/>
          </a:p>
          <a:p>
            <a:pPr indent="0" lvl="0" marL="0" rtl="0" algn="l">
              <a:spcBef>
                <a:spcPts val="1000"/>
              </a:spcBef>
              <a:spcAft>
                <a:spcPts val="0"/>
              </a:spcAft>
              <a:buNone/>
            </a:pPr>
            <a:r>
              <a:t/>
            </a:r>
            <a:endParaRPr/>
          </a:p>
        </p:txBody>
      </p:sp>
      <p:pic>
        <p:nvPicPr>
          <p:cNvPr id="302" name="Google Shape;302;g2403dbf7e63_2_15"/>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Opplæringstilskudd (OT) </a:t>
            </a:r>
            <a:endParaRPr>
              <a:latin typeface="Arial"/>
              <a:ea typeface="Arial"/>
              <a:cs typeface="Arial"/>
              <a:sym typeface="Arial"/>
            </a:endParaRPr>
          </a:p>
        </p:txBody>
      </p:sp>
      <p:sp>
        <p:nvSpPr>
          <p:cNvPr id="308" name="Google Shape;308;p29"/>
          <p:cNvSpPr txBox="1"/>
          <p:nvPr>
            <p:ph idx="1" type="body"/>
          </p:nvPr>
        </p:nvSpPr>
        <p:spPr>
          <a:xfrm>
            <a:off x="838200" y="1867450"/>
            <a:ext cx="10515600" cy="4773600"/>
          </a:xfrm>
          <a:prstGeom prst="rect">
            <a:avLst/>
          </a:prstGeom>
          <a:noFill/>
          <a:ln>
            <a:noFill/>
          </a:ln>
        </p:spPr>
        <p:txBody>
          <a:bodyPr anchorCtr="0" anchor="t" bIns="45700" lIns="91425" spcFirstLastPara="1" rIns="91425" wrap="square" tIns="45700">
            <a:normAutofit fontScale="62500" lnSpcReduction="10000"/>
          </a:bodyPr>
          <a:lstStyle/>
          <a:p>
            <a:pPr indent="-304731" lvl="0" marL="228600" rtl="0" algn="l">
              <a:lnSpc>
                <a:spcPct val="100000"/>
              </a:lnSpc>
              <a:spcBef>
                <a:spcPts val="0"/>
              </a:spcBef>
              <a:spcAft>
                <a:spcPts val="0"/>
              </a:spcAft>
              <a:buClr>
                <a:schemeClr val="dk1"/>
              </a:buClr>
              <a:buSzPct val="100000"/>
              <a:buChar char="•"/>
            </a:pPr>
            <a:r>
              <a:rPr lang="en-US" sz="4718"/>
              <a:t>Dette får dere for alle godkjente kurs av Funkis</a:t>
            </a:r>
            <a:endParaRPr sz="4718"/>
          </a:p>
          <a:p>
            <a:pPr indent="-304731" lvl="0" marL="228600" rtl="0" algn="l">
              <a:lnSpc>
                <a:spcPct val="100000"/>
              </a:lnSpc>
              <a:spcBef>
                <a:spcPts val="1400"/>
              </a:spcBef>
              <a:spcAft>
                <a:spcPts val="0"/>
              </a:spcAft>
              <a:buClr>
                <a:schemeClr val="dk1"/>
              </a:buClr>
              <a:buSzPct val="100000"/>
              <a:buChar char="•"/>
            </a:pPr>
            <a:r>
              <a:rPr lang="en-US" sz="4718">
                <a:solidFill>
                  <a:schemeClr val="dk1"/>
                </a:solidFill>
              </a:rPr>
              <a:t>Timesats: kr 1</a:t>
            </a:r>
            <a:r>
              <a:rPr lang="en-US" sz="4718"/>
              <a:t>3</a:t>
            </a:r>
            <a:r>
              <a:rPr lang="en-US" sz="4718">
                <a:solidFill>
                  <a:schemeClr val="dk1"/>
                </a:solidFill>
              </a:rPr>
              <a:t>0-</a:t>
            </a:r>
            <a:br>
              <a:rPr lang="en-US" sz="4718">
                <a:solidFill>
                  <a:schemeClr val="dk1"/>
                </a:solidFill>
              </a:rPr>
            </a:br>
            <a:r>
              <a:rPr lang="en-US" sz="4718">
                <a:solidFill>
                  <a:schemeClr val="dk1"/>
                </a:solidFill>
              </a:rPr>
              <a:t>NB! Satsen kan endres i løpet av året </a:t>
            </a:r>
            <a:endParaRPr sz="4718">
              <a:solidFill>
                <a:schemeClr val="dk1"/>
              </a:solidFill>
            </a:endParaRPr>
          </a:p>
          <a:p>
            <a:pPr indent="-304731" lvl="0" marL="228600" rtl="0" algn="l">
              <a:lnSpc>
                <a:spcPct val="100000"/>
              </a:lnSpc>
              <a:spcBef>
                <a:spcPts val="1400"/>
              </a:spcBef>
              <a:spcAft>
                <a:spcPts val="0"/>
              </a:spcAft>
              <a:buClr>
                <a:schemeClr val="dk1"/>
              </a:buClr>
              <a:buSzPct val="100000"/>
              <a:buChar char="•"/>
            </a:pPr>
            <a:r>
              <a:rPr lang="en-US" sz="4718">
                <a:solidFill>
                  <a:schemeClr val="dk1"/>
                </a:solidFill>
              </a:rPr>
              <a:t>Minstesats: kr </a:t>
            </a:r>
            <a:r>
              <a:rPr lang="en-US" sz="4718"/>
              <a:t>1000</a:t>
            </a:r>
            <a:r>
              <a:rPr lang="en-US" sz="4718">
                <a:solidFill>
                  <a:schemeClr val="dk1"/>
                </a:solidFill>
              </a:rPr>
              <a:t>,-</a:t>
            </a:r>
            <a:endParaRPr sz="4718"/>
          </a:p>
          <a:p>
            <a:pPr indent="-304731" lvl="0" marL="228600" rtl="0" algn="l">
              <a:lnSpc>
                <a:spcPct val="100000"/>
              </a:lnSpc>
              <a:spcBef>
                <a:spcPts val="1400"/>
              </a:spcBef>
              <a:spcAft>
                <a:spcPts val="0"/>
              </a:spcAft>
              <a:buClr>
                <a:schemeClr val="dk1"/>
              </a:buClr>
              <a:buSzPct val="100000"/>
              <a:buChar char="•"/>
            </a:pPr>
            <a:r>
              <a:rPr lang="en-US" sz="4718">
                <a:solidFill>
                  <a:schemeClr val="dk1"/>
                </a:solidFill>
              </a:rPr>
              <a:t>Kurs uten utgifter utbetales minstesats på kr </a:t>
            </a:r>
            <a:r>
              <a:rPr lang="en-US" sz="4718"/>
              <a:t>1000</a:t>
            </a:r>
            <a:r>
              <a:rPr lang="en-US" sz="4718">
                <a:solidFill>
                  <a:schemeClr val="dk1"/>
                </a:solidFill>
              </a:rPr>
              <a:t>,-</a:t>
            </a:r>
            <a:endParaRPr sz="4718"/>
          </a:p>
          <a:p>
            <a:pPr indent="-304731" lvl="0" marL="228600" rtl="0" algn="l">
              <a:lnSpc>
                <a:spcPct val="100000"/>
              </a:lnSpc>
              <a:spcBef>
                <a:spcPts val="1400"/>
              </a:spcBef>
              <a:spcAft>
                <a:spcPts val="0"/>
              </a:spcAft>
              <a:buClr>
                <a:schemeClr val="dk1"/>
              </a:buClr>
              <a:buSzPct val="100000"/>
              <a:buChar char="•"/>
            </a:pPr>
            <a:r>
              <a:rPr lang="en-US" sz="4718">
                <a:solidFill>
                  <a:schemeClr val="dk1"/>
                </a:solidFill>
              </a:rPr>
              <a:t>Kurs med utgifter under </a:t>
            </a:r>
            <a:r>
              <a:rPr lang="en-US" sz="4718"/>
              <a:t>1000</a:t>
            </a:r>
            <a:r>
              <a:rPr lang="en-US" sz="4718">
                <a:solidFill>
                  <a:schemeClr val="dk1"/>
                </a:solidFill>
              </a:rPr>
              <a:t>,- utbetales minstesats kr </a:t>
            </a:r>
            <a:r>
              <a:rPr lang="en-US" sz="4718"/>
              <a:t>1000</a:t>
            </a:r>
            <a:r>
              <a:rPr lang="en-US" sz="4718">
                <a:solidFill>
                  <a:schemeClr val="dk1"/>
                </a:solidFill>
              </a:rPr>
              <a:t>,-</a:t>
            </a:r>
            <a:endParaRPr sz="4718">
              <a:solidFill>
                <a:srgbClr val="333333"/>
              </a:solidFill>
              <a:highlight>
                <a:srgbClr val="E9ECF1"/>
              </a:highlight>
              <a:latin typeface="Arial"/>
              <a:ea typeface="Arial"/>
              <a:cs typeface="Arial"/>
              <a:sym typeface="Arial"/>
            </a:endParaRPr>
          </a:p>
          <a:p>
            <a:pPr indent="0" lvl="0" marL="0" rtl="0" algn="l">
              <a:lnSpc>
                <a:spcPct val="90000"/>
              </a:lnSpc>
              <a:spcBef>
                <a:spcPts val="1900"/>
              </a:spcBef>
              <a:spcAft>
                <a:spcPts val="0"/>
              </a:spcAft>
              <a:buClr>
                <a:schemeClr val="dk1"/>
              </a:buClr>
              <a:buSzPct val="62921"/>
              <a:buNone/>
            </a:pPr>
            <a:r>
              <a:t/>
            </a:r>
            <a:endParaRPr b="1" sz="4450"/>
          </a:p>
          <a:p>
            <a:pPr indent="0" lvl="0" marL="0" rtl="0" algn="l">
              <a:lnSpc>
                <a:spcPct val="100000"/>
              </a:lnSpc>
              <a:spcBef>
                <a:spcPts val="900"/>
              </a:spcBef>
              <a:spcAft>
                <a:spcPts val="0"/>
              </a:spcAft>
              <a:buClr>
                <a:schemeClr val="dk1"/>
              </a:buClr>
              <a:buSzPct val="100000"/>
              <a:buNone/>
            </a:pPr>
            <a:r>
              <a:t/>
            </a:r>
            <a:endParaRPr/>
          </a:p>
          <a:p>
            <a:pPr indent="-117475" lvl="0" marL="228600" rtl="0" algn="l">
              <a:lnSpc>
                <a:spcPct val="90000"/>
              </a:lnSpc>
              <a:spcBef>
                <a:spcPts val="1900"/>
              </a:spcBef>
              <a:spcAft>
                <a:spcPts val="0"/>
              </a:spcAft>
              <a:buClr>
                <a:schemeClr val="dk1"/>
              </a:buClr>
              <a:buSzPct val="100000"/>
              <a:buNone/>
            </a:pPr>
            <a:r>
              <a:t/>
            </a:r>
            <a:endParaRPr>
              <a:latin typeface="Arial"/>
              <a:ea typeface="Arial"/>
              <a:cs typeface="Arial"/>
              <a:sym typeface="Arial"/>
            </a:endParaRPr>
          </a:p>
        </p:txBody>
      </p:sp>
      <p:pic>
        <p:nvPicPr>
          <p:cNvPr id="309" name="Google Shape;309;p29"/>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2403dbf7e63_2_3"/>
          <p:cNvSpPr txBox="1"/>
          <p:nvPr>
            <p:ph type="title"/>
          </p:nvPr>
        </p:nvSpPr>
        <p:spPr>
          <a:xfrm>
            <a:off x="558900" y="365125"/>
            <a:ext cx="107949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Arial"/>
              <a:buNone/>
            </a:pPr>
            <a:r>
              <a:rPr lang="en-US">
                <a:latin typeface="Arial"/>
                <a:ea typeface="Arial"/>
                <a:cs typeface="Arial"/>
                <a:sym typeface="Arial"/>
              </a:rPr>
              <a:t>Tilretteleggingstilskudd (TRT) </a:t>
            </a:r>
            <a:endParaRPr>
              <a:latin typeface="Arial"/>
              <a:ea typeface="Arial"/>
              <a:cs typeface="Arial"/>
              <a:sym typeface="Arial"/>
            </a:endParaRPr>
          </a:p>
          <a:p>
            <a:pPr indent="0" lvl="0" marL="0" rtl="0" algn="l">
              <a:spcBef>
                <a:spcPts val="0"/>
              </a:spcBef>
              <a:spcAft>
                <a:spcPts val="0"/>
              </a:spcAft>
              <a:buNone/>
            </a:pPr>
            <a:r>
              <a:t/>
            </a:r>
            <a:endParaRPr/>
          </a:p>
        </p:txBody>
      </p:sp>
      <p:sp>
        <p:nvSpPr>
          <p:cNvPr id="315" name="Google Shape;315;g2403dbf7e63_2_3"/>
          <p:cNvSpPr txBox="1"/>
          <p:nvPr>
            <p:ph idx="1" type="body"/>
          </p:nvPr>
        </p:nvSpPr>
        <p:spPr>
          <a:xfrm>
            <a:off x="487450" y="1224525"/>
            <a:ext cx="11412000" cy="4952100"/>
          </a:xfrm>
          <a:prstGeom prst="rect">
            <a:avLst/>
          </a:prstGeom>
        </p:spPr>
        <p:txBody>
          <a:bodyPr anchorCtr="0" anchor="t" bIns="45700" lIns="91425" spcFirstLastPara="1" rIns="91425" wrap="square" tIns="45700">
            <a:noAutofit/>
          </a:bodyPr>
          <a:lstStyle/>
          <a:p>
            <a:pPr indent="0" lvl="0" marL="0" rtl="0" algn="l">
              <a:spcBef>
                <a:spcPts val="1900"/>
              </a:spcBef>
              <a:spcAft>
                <a:spcPts val="0"/>
              </a:spcAft>
              <a:buClr>
                <a:schemeClr val="dk1"/>
              </a:buClr>
              <a:buSzPts val="2800"/>
              <a:buFont typeface="Arial"/>
              <a:buNone/>
            </a:pPr>
            <a:r>
              <a:rPr lang="en-US"/>
              <a:t>  </a:t>
            </a:r>
            <a:r>
              <a:rPr lang="en-US"/>
              <a:t>Støtte til ekstra kostnader mht tilrettelegging</a:t>
            </a:r>
            <a:br>
              <a:rPr lang="en-US"/>
            </a:br>
            <a:endParaRPr sz="1400"/>
          </a:p>
          <a:p>
            <a:pPr indent="-406400" lvl="0" marL="457200" rtl="0" algn="l">
              <a:lnSpc>
                <a:spcPct val="100000"/>
              </a:lnSpc>
              <a:spcBef>
                <a:spcPts val="900"/>
              </a:spcBef>
              <a:spcAft>
                <a:spcPts val="0"/>
              </a:spcAft>
              <a:buSzPts val="2800"/>
              <a:buChar char="•"/>
            </a:pPr>
            <a:r>
              <a:rPr lang="en-US"/>
              <a:t>TRT-søknader under kr 3000,- behandles direkte av Studieforbundet Funkis </a:t>
            </a:r>
            <a:br>
              <a:rPr lang="en-US"/>
            </a:br>
            <a:endParaRPr sz="1400"/>
          </a:p>
          <a:p>
            <a:pPr indent="-406400" lvl="0" marL="457200" rtl="0" algn="l">
              <a:lnSpc>
                <a:spcPct val="100000"/>
              </a:lnSpc>
              <a:spcBef>
                <a:spcPts val="0"/>
              </a:spcBef>
              <a:spcAft>
                <a:spcPts val="0"/>
              </a:spcAft>
              <a:buSzPts val="2800"/>
              <a:buChar char="•"/>
            </a:pPr>
            <a:r>
              <a:rPr lang="en-US"/>
              <a:t>Minstesats: kr 400,-</a:t>
            </a:r>
            <a:br>
              <a:rPr lang="en-US"/>
            </a:br>
            <a:r>
              <a:rPr lang="en-US"/>
              <a:t>Gjelder for kurs som har rett på tilretteleggingstilskudd, men som går med overskudd eller ikke har utgifter</a:t>
            </a:r>
            <a:br>
              <a:rPr lang="en-US"/>
            </a:br>
            <a:endParaRPr sz="1400"/>
          </a:p>
          <a:p>
            <a:pPr indent="-406400" lvl="0" marL="457200" rtl="0" algn="l">
              <a:lnSpc>
                <a:spcPct val="100000"/>
              </a:lnSpc>
              <a:spcBef>
                <a:spcPts val="0"/>
              </a:spcBef>
              <a:spcAft>
                <a:spcPts val="0"/>
              </a:spcAft>
              <a:buSzPts val="2800"/>
              <a:buChar char="•"/>
            </a:pPr>
            <a:r>
              <a:rPr lang="en-US"/>
              <a:t>TRT-søknader over kr 3000,-</a:t>
            </a:r>
            <a:r>
              <a:rPr b="1" lang="en-US"/>
              <a:t> </a:t>
            </a:r>
            <a:r>
              <a:rPr b="1" lang="en-US" u="sng"/>
              <a:t>MÅ</a:t>
            </a:r>
            <a:r>
              <a:rPr b="1" lang="en-US"/>
              <a:t> </a:t>
            </a:r>
            <a:r>
              <a:rPr lang="en-US"/>
              <a:t>godkjennes av organisasjonens sentralledd og deretter i Funkis. </a:t>
            </a:r>
            <a:br>
              <a:rPr lang="en-US"/>
            </a:br>
            <a:endParaRPr sz="1400"/>
          </a:p>
          <a:p>
            <a:pPr indent="-406400" lvl="0" marL="457200" rtl="0" algn="l">
              <a:lnSpc>
                <a:spcPct val="150000"/>
              </a:lnSpc>
              <a:spcBef>
                <a:spcPts val="0"/>
              </a:spcBef>
              <a:spcAft>
                <a:spcPts val="0"/>
              </a:spcAft>
              <a:buSzPts val="2800"/>
              <a:buChar char="•"/>
            </a:pPr>
            <a:r>
              <a:rPr lang="en-US"/>
              <a:t>Husk at du må kunne dokumentere utgiftene hvis kontroll</a:t>
            </a:r>
            <a:endParaRPr/>
          </a:p>
          <a:p>
            <a:pPr indent="0" lvl="0" marL="0" rtl="0" algn="l">
              <a:spcBef>
                <a:spcPts val="1000"/>
              </a:spcBef>
              <a:spcAft>
                <a:spcPts val="0"/>
              </a:spcAft>
              <a:buNone/>
            </a:pPr>
            <a:r>
              <a:t/>
            </a:r>
            <a:endParaRPr/>
          </a:p>
        </p:txBody>
      </p:sp>
      <p:pic>
        <p:nvPicPr>
          <p:cNvPr id="316" name="Google Shape;316;g2403dbf7e63_2_3"/>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0"/>
          <p:cNvSpPr txBox="1"/>
          <p:nvPr>
            <p:ph type="title"/>
          </p:nvPr>
        </p:nvSpPr>
        <p:spPr>
          <a:xfrm>
            <a:off x="6596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t>Studieplaner</a:t>
            </a:r>
            <a:endParaRPr/>
          </a:p>
        </p:txBody>
      </p:sp>
      <p:sp>
        <p:nvSpPr>
          <p:cNvPr id="322" name="Google Shape;322;p30"/>
          <p:cNvSpPr txBox="1"/>
          <p:nvPr>
            <p:ph idx="1" type="body"/>
          </p:nvPr>
        </p:nvSpPr>
        <p:spPr>
          <a:xfrm>
            <a:off x="838200" y="1690700"/>
            <a:ext cx="10515600" cy="5070300"/>
          </a:xfrm>
          <a:prstGeom prst="rect">
            <a:avLst/>
          </a:prstGeom>
          <a:noFill/>
          <a:ln>
            <a:noFill/>
          </a:ln>
        </p:spPr>
        <p:txBody>
          <a:bodyPr anchorCtr="0" anchor="t" bIns="45700" lIns="91425" spcFirstLastPara="1" rIns="91425" wrap="square" tIns="45700">
            <a:normAutofit fontScale="32500" lnSpcReduction="20000"/>
          </a:bodyPr>
          <a:lstStyle/>
          <a:p>
            <a:pPr indent="-406082" lvl="0" marL="457200" rtl="0" algn="l">
              <a:lnSpc>
                <a:spcPct val="110000"/>
              </a:lnSpc>
              <a:spcBef>
                <a:spcPts val="900"/>
              </a:spcBef>
              <a:spcAft>
                <a:spcPts val="0"/>
              </a:spcAft>
              <a:buSzPct val="100000"/>
              <a:buChar char="•"/>
            </a:pPr>
            <a:r>
              <a:rPr lang="en-US" sz="8600"/>
              <a:t>Når du skal legge inn kurs må du legge inn studieplan</a:t>
            </a:r>
            <a:br>
              <a:rPr lang="en-US" sz="8600"/>
            </a:br>
            <a:endParaRPr sz="8600"/>
          </a:p>
          <a:p>
            <a:pPr indent="-406082" lvl="0" marL="457200" rtl="0" algn="l">
              <a:lnSpc>
                <a:spcPct val="110000"/>
              </a:lnSpc>
              <a:spcBef>
                <a:spcPts val="0"/>
              </a:spcBef>
              <a:spcAft>
                <a:spcPts val="0"/>
              </a:spcAft>
              <a:buSzPct val="100000"/>
              <a:buChar char="•"/>
            </a:pPr>
            <a:r>
              <a:rPr lang="en-US" sz="8600"/>
              <a:t>Du velger studieplan til kurset, ved å skrive planens kode-nummer eller studieplannavn inn i feltet for valg av studieplan</a:t>
            </a:r>
            <a:br>
              <a:rPr lang="en-US" sz="8600"/>
            </a:br>
            <a:endParaRPr sz="8600"/>
          </a:p>
          <a:p>
            <a:pPr indent="-406082" lvl="0" marL="457200" rtl="0" algn="l">
              <a:lnSpc>
                <a:spcPct val="110000"/>
              </a:lnSpc>
              <a:spcBef>
                <a:spcPts val="0"/>
              </a:spcBef>
              <a:spcAft>
                <a:spcPts val="0"/>
              </a:spcAft>
              <a:buSzPct val="100000"/>
              <a:buChar char="•"/>
            </a:pPr>
            <a:r>
              <a:rPr lang="en-US" sz="8600"/>
              <a:t>Samtlige studieplaner kan brukes av alle</a:t>
            </a:r>
            <a:br>
              <a:rPr lang="en-US" sz="8600"/>
            </a:br>
            <a:endParaRPr sz="8600"/>
          </a:p>
          <a:p>
            <a:pPr indent="0" lvl="0" marL="0" rtl="0" algn="l">
              <a:lnSpc>
                <a:spcPct val="110000"/>
              </a:lnSpc>
              <a:spcBef>
                <a:spcPts val="900"/>
              </a:spcBef>
              <a:spcAft>
                <a:spcPts val="0"/>
              </a:spcAft>
              <a:buNone/>
            </a:pPr>
            <a:r>
              <a:rPr lang="en-US" sz="8434"/>
              <a:t>Du finner studieplaner her: </a:t>
            </a:r>
            <a:endParaRPr sz="8434"/>
          </a:p>
          <a:p>
            <a:pPr indent="0" lvl="0" marL="0" rtl="0" algn="l">
              <a:lnSpc>
                <a:spcPct val="110000"/>
              </a:lnSpc>
              <a:spcBef>
                <a:spcPts val="900"/>
              </a:spcBef>
              <a:spcAft>
                <a:spcPts val="0"/>
              </a:spcAft>
              <a:buNone/>
            </a:pPr>
            <a:r>
              <a:rPr lang="en-US" sz="8434" u="sng">
                <a:solidFill>
                  <a:schemeClr val="hlink"/>
                </a:solidFill>
                <a:hlinkClick r:id="rId3"/>
              </a:rPr>
              <a:t>https://www.funkis.no/studiearbeid/studieplaner/oversikt-studieplaner/</a:t>
            </a:r>
            <a:endParaRPr sz="8434"/>
          </a:p>
          <a:p>
            <a:pPr indent="0" lvl="0" marL="0" rtl="0" algn="l">
              <a:lnSpc>
                <a:spcPct val="110000"/>
              </a:lnSpc>
              <a:spcBef>
                <a:spcPts val="900"/>
              </a:spcBef>
              <a:spcAft>
                <a:spcPts val="0"/>
              </a:spcAft>
              <a:buNone/>
            </a:pPr>
            <a:r>
              <a:t/>
            </a:r>
            <a:endParaRPr sz="5050"/>
          </a:p>
          <a:p>
            <a:pPr indent="0" lvl="0" marL="0" rtl="0" algn="l">
              <a:lnSpc>
                <a:spcPct val="110000"/>
              </a:lnSpc>
              <a:spcBef>
                <a:spcPts val="900"/>
              </a:spcBef>
              <a:spcAft>
                <a:spcPts val="0"/>
              </a:spcAft>
              <a:buNone/>
            </a:pPr>
            <a:r>
              <a:t/>
            </a:r>
            <a:endParaRPr sz="5050"/>
          </a:p>
          <a:p>
            <a:pPr indent="0" lvl="0" marL="0" rtl="0" algn="l">
              <a:lnSpc>
                <a:spcPct val="115000"/>
              </a:lnSpc>
              <a:spcBef>
                <a:spcPts val="0"/>
              </a:spcBef>
              <a:spcAft>
                <a:spcPts val="0"/>
              </a:spcAft>
              <a:buClr>
                <a:schemeClr val="dk1"/>
              </a:buClr>
              <a:buSzPct val="75862"/>
              <a:buFont typeface="Arial"/>
              <a:buNone/>
            </a:pPr>
            <a:r>
              <a:t/>
            </a:r>
            <a:endParaRPr sz="1450">
              <a:solidFill>
                <a:srgbClr val="333333"/>
              </a:solidFill>
              <a:highlight>
                <a:srgbClr val="E9ECF1"/>
              </a:highlight>
              <a:latin typeface="Arial"/>
              <a:ea typeface="Arial"/>
              <a:cs typeface="Arial"/>
              <a:sym typeface="Arial"/>
            </a:endParaRPr>
          </a:p>
          <a:p>
            <a:pPr indent="0" lvl="0" marL="0" rtl="0" algn="l">
              <a:lnSpc>
                <a:spcPct val="110000"/>
              </a:lnSpc>
              <a:spcBef>
                <a:spcPts val="2400"/>
              </a:spcBef>
              <a:spcAft>
                <a:spcPts val="0"/>
              </a:spcAft>
              <a:buNone/>
            </a:pPr>
            <a:r>
              <a:t/>
            </a:r>
            <a:endParaRPr/>
          </a:p>
        </p:txBody>
      </p:sp>
      <p:pic>
        <p:nvPicPr>
          <p:cNvPr id="323" name="Google Shape;323;p30"/>
          <p:cNvPicPr preferRelativeResize="0"/>
          <p:nvPr/>
        </p:nvPicPr>
        <p:blipFill rotWithShape="1">
          <a:blip r:embed="rId4">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2403dbf7e63_2_50"/>
          <p:cNvSpPr txBox="1"/>
          <p:nvPr>
            <p:ph type="title"/>
          </p:nvPr>
        </p:nvSpPr>
        <p:spPr>
          <a:xfrm>
            <a:off x="838200" y="99375"/>
            <a:ext cx="10515600" cy="803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3800"/>
              <a:t>Eksempler på studiplan som kan passe til våre kurs:</a:t>
            </a:r>
            <a:endParaRPr sz="3800"/>
          </a:p>
        </p:txBody>
      </p:sp>
      <p:sp>
        <p:nvSpPr>
          <p:cNvPr id="329" name="Google Shape;329;g2403dbf7e63_2_50"/>
          <p:cNvSpPr txBox="1"/>
          <p:nvPr>
            <p:ph idx="1" type="body"/>
          </p:nvPr>
        </p:nvSpPr>
        <p:spPr>
          <a:xfrm>
            <a:off x="838200" y="1135225"/>
            <a:ext cx="10515600" cy="5804400"/>
          </a:xfrm>
          <a:prstGeom prst="rect">
            <a:avLst/>
          </a:prstGeom>
        </p:spPr>
        <p:txBody>
          <a:bodyPr anchorCtr="0" anchor="t" bIns="45700" lIns="91425" spcFirstLastPara="1" rIns="91425" wrap="square" tIns="45700">
            <a:normAutofit fontScale="32500" lnSpcReduction="20000"/>
          </a:bodyPr>
          <a:lstStyle/>
          <a:p>
            <a:pPr indent="-406082" lvl="0" marL="457200" rtl="0" algn="l">
              <a:lnSpc>
                <a:spcPct val="115000"/>
              </a:lnSpc>
              <a:spcBef>
                <a:spcPts val="0"/>
              </a:spcBef>
              <a:spcAft>
                <a:spcPts val="0"/>
              </a:spcAft>
              <a:buSzPct val="100000"/>
              <a:buChar char="•"/>
            </a:pPr>
            <a:r>
              <a:rPr lang="en-US" sz="8600"/>
              <a:t>11212 	Mestring, kunnskap og nettverk</a:t>
            </a:r>
            <a:endParaRPr sz="8600"/>
          </a:p>
          <a:p>
            <a:pPr indent="-406082" lvl="0" marL="457200" rtl="0" algn="l">
              <a:lnSpc>
                <a:spcPct val="115000"/>
              </a:lnSpc>
              <a:spcBef>
                <a:spcPts val="800"/>
              </a:spcBef>
              <a:spcAft>
                <a:spcPts val="0"/>
              </a:spcAft>
              <a:buSzPct val="100000"/>
              <a:buChar char="•"/>
            </a:pPr>
            <a:r>
              <a:rPr lang="en-US" sz="8600"/>
              <a:t>11213 	Mestring og aktivitet</a:t>
            </a:r>
            <a:endParaRPr sz="8600"/>
          </a:p>
          <a:p>
            <a:pPr indent="-406082" lvl="0" marL="457200" rtl="0" algn="l">
              <a:lnSpc>
                <a:spcPct val="115000"/>
              </a:lnSpc>
              <a:spcBef>
                <a:spcPts val="800"/>
              </a:spcBef>
              <a:spcAft>
                <a:spcPts val="0"/>
              </a:spcAft>
              <a:buSzPct val="100000"/>
              <a:buChar char="•"/>
            </a:pPr>
            <a:r>
              <a:rPr lang="en-US" sz="8600"/>
              <a:t>11145 	Hobbyaktivitet og mestring</a:t>
            </a:r>
            <a:endParaRPr sz="8600"/>
          </a:p>
          <a:p>
            <a:pPr indent="-406082" lvl="0" marL="457200" rtl="0" algn="l">
              <a:lnSpc>
                <a:spcPct val="115000"/>
              </a:lnSpc>
              <a:spcBef>
                <a:spcPts val="800"/>
              </a:spcBef>
              <a:spcAft>
                <a:spcPts val="0"/>
              </a:spcAft>
              <a:buSzPct val="100000"/>
              <a:buChar char="•"/>
            </a:pPr>
            <a:r>
              <a:rPr lang="en-US" sz="8600"/>
              <a:t>11201 	Matglede</a:t>
            </a:r>
            <a:endParaRPr sz="8600"/>
          </a:p>
          <a:p>
            <a:pPr indent="-406082" lvl="0" marL="457200" rtl="0" algn="l">
              <a:lnSpc>
                <a:spcPct val="115000"/>
              </a:lnSpc>
              <a:spcBef>
                <a:spcPts val="800"/>
              </a:spcBef>
              <a:spcAft>
                <a:spcPts val="0"/>
              </a:spcAft>
              <a:buSzPct val="100000"/>
              <a:buChar char="•"/>
            </a:pPr>
            <a:r>
              <a:rPr lang="en-US" sz="8600"/>
              <a:t>1109 		Mestringsaktiviteter inne fritid, idrett og kultur</a:t>
            </a:r>
            <a:endParaRPr sz="8600"/>
          </a:p>
          <a:p>
            <a:pPr indent="-406082" lvl="0" marL="457200" rtl="0" algn="l">
              <a:lnSpc>
                <a:spcPct val="115000"/>
              </a:lnSpc>
              <a:spcBef>
                <a:spcPts val="800"/>
              </a:spcBef>
              <a:spcAft>
                <a:spcPts val="0"/>
              </a:spcAft>
              <a:buSzPct val="100000"/>
              <a:buChar char="•"/>
            </a:pPr>
            <a:r>
              <a:rPr lang="en-US" sz="8600"/>
              <a:t>12095 	Mestringskurs/Mestringsleir</a:t>
            </a:r>
            <a:endParaRPr sz="8600"/>
          </a:p>
          <a:p>
            <a:pPr indent="-406082" lvl="0" marL="457200" rtl="0" algn="l">
              <a:lnSpc>
                <a:spcPct val="115000"/>
              </a:lnSpc>
              <a:spcBef>
                <a:spcPts val="800"/>
              </a:spcBef>
              <a:spcAft>
                <a:spcPts val="0"/>
              </a:spcAft>
              <a:buSzPct val="100000"/>
              <a:buChar char="•"/>
            </a:pPr>
            <a:r>
              <a:rPr lang="en-US" sz="8600"/>
              <a:t>1121 		Temamøter i lokallaget</a:t>
            </a:r>
            <a:endParaRPr sz="8600"/>
          </a:p>
          <a:p>
            <a:pPr indent="-406082" lvl="0" marL="457200" rtl="0" algn="l">
              <a:lnSpc>
                <a:spcPct val="115000"/>
              </a:lnSpc>
              <a:spcBef>
                <a:spcPts val="800"/>
              </a:spcBef>
              <a:spcAft>
                <a:spcPts val="0"/>
              </a:spcAft>
              <a:buSzPct val="100000"/>
              <a:buChar char="•"/>
            </a:pPr>
            <a:r>
              <a:rPr lang="en-US" sz="8600"/>
              <a:t>11224 	Kunnskap om diagnose, rettigheter og tiltak</a:t>
            </a:r>
            <a:endParaRPr sz="8600"/>
          </a:p>
          <a:p>
            <a:pPr indent="-406082" lvl="0" marL="457200" rtl="0" algn="l">
              <a:lnSpc>
                <a:spcPct val="115000"/>
              </a:lnSpc>
              <a:spcBef>
                <a:spcPts val="800"/>
              </a:spcBef>
              <a:spcAft>
                <a:spcPts val="0"/>
              </a:spcAft>
              <a:buSzPct val="100000"/>
              <a:buChar char="•"/>
            </a:pPr>
            <a:r>
              <a:rPr lang="en-US" sz="8600"/>
              <a:t>11211 	Å leve med en kronisk sykdom/funksjonsnedsettelse</a:t>
            </a:r>
            <a:endParaRPr sz="8600"/>
          </a:p>
          <a:p>
            <a:pPr indent="0" lvl="0" marL="457200" rtl="0" algn="l">
              <a:lnSpc>
                <a:spcPct val="115000"/>
              </a:lnSpc>
              <a:spcBef>
                <a:spcPts val="1200"/>
              </a:spcBef>
              <a:spcAft>
                <a:spcPts val="0"/>
              </a:spcAft>
              <a:buNone/>
            </a:pPr>
            <a:r>
              <a:t/>
            </a:r>
            <a:endParaRPr sz="3050"/>
          </a:p>
          <a:p>
            <a:pPr indent="0" lvl="0" marL="457200" rtl="0" algn="l">
              <a:lnSpc>
                <a:spcPct val="100000"/>
              </a:lnSpc>
              <a:spcBef>
                <a:spcPts val="1200"/>
              </a:spcBef>
              <a:spcAft>
                <a:spcPts val="0"/>
              </a:spcAft>
              <a:buNone/>
            </a:pPr>
            <a:r>
              <a:t/>
            </a:r>
            <a:endParaRPr sz="3050"/>
          </a:p>
          <a:p>
            <a:pPr indent="0" lvl="0" marL="0" rtl="0" algn="l">
              <a:lnSpc>
                <a:spcPct val="115000"/>
              </a:lnSpc>
              <a:spcBef>
                <a:spcPts val="1200"/>
              </a:spcBef>
              <a:spcAft>
                <a:spcPts val="0"/>
              </a:spcAft>
              <a:buClr>
                <a:schemeClr val="dk1"/>
              </a:buClr>
              <a:buSzPct val="36065"/>
              <a:buFont typeface="Arial"/>
              <a:buNone/>
            </a:pPr>
            <a:r>
              <a:t/>
            </a:r>
            <a:endParaRPr sz="3050"/>
          </a:p>
          <a:p>
            <a:pPr indent="0" lvl="0" marL="0" rtl="0" algn="l">
              <a:spcBef>
                <a:spcPts val="1200"/>
              </a:spcBef>
              <a:spcAft>
                <a:spcPts val="0"/>
              </a:spcAft>
              <a:buNone/>
            </a:pPr>
            <a:r>
              <a:t/>
            </a:r>
            <a:endParaRPr/>
          </a:p>
        </p:txBody>
      </p:sp>
      <p:pic>
        <p:nvPicPr>
          <p:cNvPr id="330" name="Google Shape;330;g2403dbf7e63_2_50"/>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2403dbf7e63_2_57"/>
          <p:cNvSpPr txBox="1"/>
          <p:nvPr>
            <p:ph type="title"/>
          </p:nvPr>
        </p:nvSpPr>
        <p:spPr>
          <a:xfrm>
            <a:off x="838200" y="170825"/>
            <a:ext cx="10515600" cy="13038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28947"/>
              <a:buFont typeface="Arial"/>
              <a:buNone/>
            </a:pPr>
            <a:r>
              <a:rPr lang="en-US" sz="3800"/>
              <a:t>Eksempler på studiplan som kan passe til kurs for tillitsvalgte:</a:t>
            </a:r>
            <a:endParaRPr sz="3800"/>
          </a:p>
          <a:p>
            <a:pPr indent="0" lvl="0" marL="0" rtl="0" algn="l">
              <a:spcBef>
                <a:spcPts val="0"/>
              </a:spcBef>
              <a:spcAft>
                <a:spcPts val="0"/>
              </a:spcAft>
              <a:buNone/>
            </a:pPr>
            <a:r>
              <a:t/>
            </a:r>
            <a:endParaRPr sz="4100"/>
          </a:p>
        </p:txBody>
      </p:sp>
      <p:sp>
        <p:nvSpPr>
          <p:cNvPr id="336" name="Google Shape;336;g2403dbf7e63_2_57"/>
          <p:cNvSpPr txBox="1"/>
          <p:nvPr>
            <p:ph idx="1" type="body"/>
          </p:nvPr>
        </p:nvSpPr>
        <p:spPr>
          <a:xfrm>
            <a:off x="641750" y="1045925"/>
            <a:ext cx="10515600" cy="6036600"/>
          </a:xfrm>
          <a:prstGeom prst="rect">
            <a:avLst/>
          </a:prstGeom>
        </p:spPr>
        <p:txBody>
          <a:bodyPr anchorCtr="0" anchor="t" bIns="45700" lIns="91425" spcFirstLastPara="1" rIns="91425" wrap="square" tIns="45700">
            <a:normAutofit fontScale="70000" lnSpcReduction="20000"/>
          </a:bodyPr>
          <a:lstStyle/>
          <a:p>
            <a:pPr indent="-406400" lvl="0" marL="457200" rtl="0" algn="l">
              <a:lnSpc>
                <a:spcPct val="115000"/>
              </a:lnSpc>
              <a:spcBef>
                <a:spcPts val="0"/>
              </a:spcBef>
              <a:spcAft>
                <a:spcPts val="0"/>
              </a:spcAft>
              <a:buSzPct val="100000"/>
              <a:buChar char="•"/>
            </a:pPr>
            <a:r>
              <a:rPr lang="en-US" sz="4000"/>
              <a:t>18174 	Mestring med Funkis</a:t>
            </a:r>
            <a:endParaRPr sz="4000"/>
          </a:p>
          <a:p>
            <a:pPr indent="-406400" lvl="0" marL="457200" rtl="0" algn="l">
              <a:lnSpc>
                <a:spcPct val="115000"/>
              </a:lnSpc>
              <a:spcBef>
                <a:spcPts val="800"/>
              </a:spcBef>
              <a:spcAft>
                <a:spcPts val="0"/>
              </a:spcAft>
              <a:buSzPct val="100000"/>
              <a:buChar char="•"/>
            </a:pPr>
            <a:r>
              <a:rPr lang="en-US" sz="4000"/>
              <a:t>12414 	Opplæring i hvordan søke midler til laget</a:t>
            </a:r>
            <a:endParaRPr sz="4000"/>
          </a:p>
          <a:p>
            <a:pPr indent="-406400" lvl="0" marL="457200" rtl="0" algn="l">
              <a:lnSpc>
                <a:spcPct val="115000"/>
              </a:lnSpc>
              <a:spcBef>
                <a:spcPts val="800"/>
              </a:spcBef>
              <a:spcAft>
                <a:spcPts val="0"/>
              </a:spcAft>
              <a:buSzPct val="100000"/>
              <a:buChar char="•"/>
            </a:pPr>
            <a:r>
              <a:rPr lang="en-US" sz="4000"/>
              <a:t>1078 		Opplæring i styrearbeid</a:t>
            </a:r>
            <a:endParaRPr sz="4000"/>
          </a:p>
          <a:p>
            <a:pPr indent="-406400" lvl="0" marL="457200" rtl="0" algn="l">
              <a:lnSpc>
                <a:spcPct val="115000"/>
              </a:lnSpc>
              <a:spcBef>
                <a:spcPts val="800"/>
              </a:spcBef>
              <a:spcAft>
                <a:spcPts val="0"/>
              </a:spcAft>
              <a:buSzPct val="100000"/>
              <a:buChar char="•"/>
            </a:pPr>
            <a:r>
              <a:rPr lang="en-US" sz="4000"/>
              <a:t>11169 	Opplæring i gjennomføring av lokallagsaktiviteter</a:t>
            </a:r>
            <a:endParaRPr sz="4000"/>
          </a:p>
          <a:p>
            <a:pPr indent="-406400" lvl="0" marL="457200" rtl="0" algn="l">
              <a:lnSpc>
                <a:spcPct val="115000"/>
              </a:lnSpc>
              <a:spcBef>
                <a:spcPts val="800"/>
              </a:spcBef>
              <a:spcAft>
                <a:spcPts val="0"/>
              </a:spcAft>
              <a:buSzPct val="100000"/>
              <a:buChar char="•"/>
            </a:pPr>
            <a:r>
              <a:rPr lang="en-US" sz="4000"/>
              <a:t>11215 	Innføring i likepersonsarbeid</a:t>
            </a:r>
            <a:endParaRPr sz="4000"/>
          </a:p>
          <a:p>
            <a:pPr indent="-406400" lvl="0" marL="457200" rtl="0" algn="l">
              <a:lnSpc>
                <a:spcPct val="115000"/>
              </a:lnSpc>
              <a:spcBef>
                <a:spcPts val="800"/>
              </a:spcBef>
              <a:spcAft>
                <a:spcPts val="0"/>
              </a:spcAft>
              <a:buSzPct val="100000"/>
              <a:buChar char="•"/>
            </a:pPr>
            <a:r>
              <a:rPr lang="en-US" sz="4000"/>
              <a:t>1111 		Likepersonskurs – oppfølging av likepersoner</a:t>
            </a:r>
            <a:endParaRPr sz="4000"/>
          </a:p>
          <a:p>
            <a:pPr indent="-406400" lvl="0" marL="457200" rtl="0" algn="l">
              <a:lnSpc>
                <a:spcPct val="115000"/>
              </a:lnSpc>
              <a:spcBef>
                <a:spcPts val="800"/>
              </a:spcBef>
              <a:spcAft>
                <a:spcPts val="0"/>
              </a:spcAft>
              <a:buSzPct val="100000"/>
              <a:buChar char="•"/>
            </a:pPr>
            <a:r>
              <a:rPr lang="en-US" sz="4000"/>
              <a:t>11273 	Opplæring i styrets årsmøteforberedelser </a:t>
            </a:r>
            <a:endParaRPr sz="4000"/>
          </a:p>
          <a:p>
            <a:pPr indent="-406400" lvl="0" marL="457200" rtl="0" algn="l">
              <a:lnSpc>
                <a:spcPct val="115000"/>
              </a:lnSpc>
              <a:spcBef>
                <a:spcPts val="800"/>
              </a:spcBef>
              <a:spcAft>
                <a:spcPts val="0"/>
              </a:spcAft>
              <a:buSzPct val="100000"/>
              <a:buChar char="•"/>
            </a:pPr>
            <a:r>
              <a:rPr lang="en-US" sz="4000"/>
              <a:t>11184 	Lokal webpublisering</a:t>
            </a:r>
            <a:endParaRPr sz="4000"/>
          </a:p>
          <a:p>
            <a:pPr indent="-406400" lvl="0" marL="457200" rtl="0" algn="l">
              <a:lnSpc>
                <a:spcPct val="115000"/>
              </a:lnSpc>
              <a:spcBef>
                <a:spcPts val="800"/>
              </a:spcBef>
              <a:spcAft>
                <a:spcPts val="0"/>
              </a:spcAft>
              <a:buSzPct val="100000"/>
              <a:buChar char="•"/>
            </a:pPr>
            <a:r>
              <a:rPr lang="en-US" sz="4000"/>
              <a:t>11187 	Sosiale medier</a:t>
            </a:r>
            <a:endParaRPr sz="4000"/>
          </a:p>
          <a:p>
            <a:pPr indent="-406400" lvl="0" marL="457200" rtl="0" algn="l">
              <a:lnSpc>
                <a:spcPct val="115000"/>
              </a:lnSpc>
              <a:spcBef>
                <a:spcPts val="800"/>
              </a:spcBef>
              <a:spcAft>
                <a:spcPts val="0"/>
              </a:spcAft>
              <a:buSzPct val="100000"/>
              <a:buChar char="•"/>
            </a:pPr>
            <a:r>
              <a:rPr lang="en-US" sz="4000"/>
              <a:t>11176 	Kassererkurs </a:t>
            </a:r>
            <a:endParaRPr sz="4000"/>
          </a:p>
          <a:p>
            <a:pPr indent="0" lvl="0" marL="0" rtl="0" algn="l">
              <a:lnSpc>
                <a:spcPct val="115000"/>
              </a:lnSpc>
              <a:spcBef>
                <a:spcPts val="1200"/>
              </a:spcBef>
              <a:spcAft>
                <a:spcPts val="0"/>
              </a:spcAft>
              <a:buClr>
                <a:schemeClr val="dk1"/>
              </a:buClr>
              <a:buSzPct val="39285"/>
              <a:buFont typeface="Arial"/>
              <a:buNone/>
            </a:pPr>
            <a:r>
              <a:t/>
            </a:r>
            <a:endParaRPr/>
          </a:p>
          <a:p>
            <a:pPr indent="0" lvl="0" marL="0" rtl="0" algn="l">
              <a:spcBef>
                <a:spcPts val="1200"/>
              </a:spcBef>
              <a:spcAft>
                <a:spcPts val="0"/>
              </a:spcAft>
              <a:buNone/>
            </a:pPr>
            <a:r>
              <a:t/>
            </a:r>
            <a:endParaRPr b="1"/>
          </a:p>
        </p:txBody>
      </p:sp>
      <p:pic>
        <p:nvPicPr>
          <p:cNvPr id="337" name="Google Shape;337;g2403dbf7e63_2_57"/>
          <p:cNvPicPr preferRelativeResize="0"/>
          <p:nvPr/>
        </p:nvPicPr>
        <p:blipFill rotWithShape="1">
          <a:blip r:embed="rId3">
            <a:alphaModFix/>
          </a:blip>
          <a:srcRect b="0" l="0" r="0" t="0"/>
          <a:stretch/>
        </p:blipFill>
        <p:spPr>
          <a:xfrm>
            <a:off x="388839" y="6178835"/>
            <a:ext cx="1894502" cy="67916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Eksempler på andre steder å søke midler</a:t>
            </a:r>
            <a:endParaRPr>
              <a:latin typeface="Arial"/>
              <a:ea typeface="Arial"/>
              <a:cs typeface="Arial"/>
              <a:sym typeface="Arial"/>
            </a:endParaRPr>
          </a:p>
        </p:txBody>
      </p:sp>
      <p:sp>
        <p:nvSpPr>
          <p:cNvPr id="343" name="Google Shape;343;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US">
                <a:latin typeface="Arial"/>
                <a:ea typeface="Arial"/>
                <a:cs typeface="Arial"/>
                <a:sym typeface="Arial"/>
              </a:rPr>
              <a:t>Stiftelsen DAM ekspress</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Helseforetakene</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Kommuner og fylkeskommuner</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Gjensidigestiftelsen</a:t>
            </a:r>
            <a:endParaRPr>
              <a:latin typeface="Arial"/>
              <a:ea typeface="Arial"/>
              <a:cs typeface="Arial"/>
              <a:sym typeface="Arial"/>
            </a:endParaRPr>
          </a:p>
          <a:p>
            <a:pPr indent="-228600" lvl="0" marL="228600" rtl="0" algn="l">
              <a:lnSpc>
                <a:spcPct val="90000"/>
              </a:lnSpc>
              <a:spcBef>
                <a:spcPts val="1000"/>
              </a:spcBef>
              <a:spcAft>
                <a:spcPts val="0"/>
              </a:spcAft>
              <a:buClr>
                <a:srgbClr val="181817"/>
              </a:buClr>
              <a:buSzPts val="2800"/>
              <a:buChar char="•"/>
            </a:pPr>
            <a:r>
              <a:rPr lang="en-US">
                <a:solidFill>
                  <a:srgbClr val="181817"/>
                </a:solidFill>
                <a:latin typeface="DM Sans"/>
                <a:ea typeface="DM Sans"/>
                <a:cs typeface="DM Sans"/>
                <a:sym typeface="DM Sans"/>
              </a:rPr>
              <a:t>M</a:t>
            </a:r>
            <a:r>
              <a:rPr b="0" i="0" lang="en-US">
                <a:solidFill>
                  <a:srgbClr val="181817"/>
                </a:solidFill>
                <a:latin typeface="DM Sans"/>
                <a:ea typeface="DM Sans"/>
                <a:cs typeface="DM Sans"/>
                <a:sym typeface="DM Sans"/>
              </a:rPr>
              <a:t>angfolds- og inkluderingstiltak knyttet til idrett og fysisk aktivitet</a:t>
            </a:r>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Sparebankstiftelsen</a:t>
            </a:r>
            <a:endParaRPr>
              <a:latin typeface="Arial"/>
              <a:ea typeface="Arial"/>
              <a:cs typeface="Arial"/>
              <a:sym typeface="Arial"/>
            </a:endParaRPr>
          </a:p>
          <a:p>
            <a:pPr indent="-50800" lvl="0" marL="228600" rtl="0" algn="l">
              <a:lnSpc>
                <a:spcPct val="90000"/>
              </a:lnSpc>
              <a:spcBef>
                <a:spcPts val="1000"/>
              </a:spcBef>
              <a:spcAft>
                <a:spcPts val="0"/>
              </a:spcAft>
              <a:buClr>
                <a:schemeClr val="dk1"/>
              </a:buClr>
              <a:buSzPts val="2800"/>
              <a:buNone/>
            </a:pPr>
            <a:r>
              <a:t/>
            </a:r>
            <a:endParaRPr>
              <a:latin typeface="Arial"/>
              <a:ea typeface="Arial"/>
              <a:cs typeface="Arial"/>
              <a:sym typeface="Arial"/>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Ligger i verktøykassen. Der ligger søknadsmaler og tips.</a:t>
            </a:r>
            <a:endParaRPr/>
          </a:p>
        </p:txBody>
      </p:sp>
      <p:pic>
        <p:nvPicPr>
          <p:cNvPr id="344" name="Google Shape;344;p31"/>
          <p:cNvPicPr preferRelativeResize="0"/>
          <p:nvPr/>
        </p:nvPicPr>
        <p:blipFill rotWithShape="1">
          <a:blip r:embed="rId3">
            <a:alphaModFix/>
          </a:blip>
          <a:srcRect b="0" l="0" r="0" t="0"/>
          <a:stretch/>
        </p:blipFill>
        <p:spPr>
          <a:xfrm>
            <a:off x="406689" y="5961785"/>
            <a:ext cx="1894502" cy="67916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2023-04-14T12:21:34Z</dcterms:created>
  <dc:creator>Ida Hunstad Birkemo</dc:creator>
</cp:coreProperties>
</file>